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59" r:id="rId6"/>
    <p:sldId id="260" r:id="rId7"/>
    <p:sldId id="261" r:id="rId8"/>
    <p:sldId id="262" r:id="rId9"/>
    <p:sldId id="263" r:id="rId10"/>
    <p:sldId id="266"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64" autoAdjust="0"/>
    <p:restoredTop sz="94660"/>
  </p:normalViewPr>
  <p:slideViewPr>
    <p:cSldViewPr>
      <p:cViewPr varScale="1">
        <p:scale>
          <a:sx n="72" d="100"/>
          <a:sy n="72" d="100"/>
        </p:scale>
        <p:origin x="-114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344BAB-6DA2-4C79-B004-D2FDB3ED0615}" type="datetimeFigureOut">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8FD0F-0393-4759-8719-BF52F95F78F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344BAB-6DA2-4C79-B004-D2FDB3ED0615}" type="datetimeFigureOut">
              <a:rPr lang="en-US" smtClean="0"/>
              <a:pPr/>
              <a:t>11/10/2013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68FD0F-0393-4759-8719-BF52F95F78F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bibm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Nepal Visual Narrative</a:t>
            </a:r>
            <a:endParaRPr lang="en-US" dirty="0"/>
          </a:p>
        </p:txBody>
      </p:sp>
      <p:sp>
        <p:nvSpPr>
          <p:cNvPr id="3" name="Subtitle 2"/>
          <p:cNvSpPr>
            <a:spLocks noGrp="1"/>
          </p:cNvSpPr>
          <p:nvPr>
            <p:ph type="subTitle" idx="1"/>
          </p:nvPr>
        </p:nvSpPr>
        <p:spPr/>
        <p:txBody>
          <a:bodyPr/>
          <a:lstStyle/>
          <a:p>
            <a:r>
              <a:rPr lang="en-US" dirty="0" err="1" smtClean="0"/>
              <a:t>Ria</a:t>
            </a:r>
            <a:r>
              <a:rPr lang="en-US" dirty="0" smtClean="0"/>
              <a:t> Guest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Monarchy</a:t>
            </a:r>
            <a:endParaRPr lang="en-US" dirty="0"/>
          </a:p>
        </p:txBody>
      </p:sp>
      <p:pic>
        <p:nvPicPr>
          <p:cNvPr id="8194" name="Picture 2" descr="http://blogmandu.files.wordpress.com/2008/04/gorkha_prithvi_narayan_shah.jpg?w=604"/>
          <p:cNvPicPr>
            <a:picLocks noChangeAspect="1" noChangeArrowheads="1"/>
          </p:cNvPicPr>
          <p:nvPr/>
        </p:nvPicPr>
        <p:blipFill>
          <a:blip r:embed="rId2" cstate="print"/>
          <a:srcRect/>
          <a:stretch>
            <a:fillRect/>
          </a:stretch>
        </p:blipFill>
        <p:spPr bwMode="auto">
          <a:xfrm>
            <a:off x="4724400" y="1981200"/>
            <a:ext cx="4143375" cy="3914776"/>
          </a:xfrm>
          <a:prstGeom prst="rect">
            <a:avLst/>
          </a:prstGeom>
          <a:noFill/>
        </p:spPr>
      </p:pic>
      <p:sp>
        <p:nvSpPr>
          <p:cNvPr id="5" name="TextBox 4"/>
          <p:cNvSpPr txBox="1"/>
          <p:nvPr/>
        </p:nvSpPr>
        <p:spPr>
          <a:xfrm>
            <a:off x="4724400" y="6019800"/>
            <a:ext cx="4114800" cy="646331"/>
          </a:xfrm>
          <a:prstGeom prst="rect">
            <a:avLst/>
          </a:prstGeom>
          <a:noFill/>
        </p:spPr>
        <p:txBody>
          <a:bodyPr wrap="square" rtlCol="0">
            <a:spAutoFit/>
          </a:bodyPr>
          <a:lstStyle/>
          <a:p>
            <a:r>
              <a:rPr lang="en-US" sz="1200" dirty="0" smtClean="0"/>
              <a:t>Where the statue of </a:t>
            </a:r>
            <a:r>
              <a:rPr lang="en-US" sz="1200" dirty="0" err="1" smtClean="0"/>
              <a:t>Prithvi</a:t>
            </a:r>
            <a:r>
              <a:rPr lang="en-US" sz="1200" dirty="0" smtClean="0"/>
              <a:t> </a:t>
            </a:r>
            <a:r>
              <a:rPr lang="en-US" sz="1200" dirty="0" err="1" smtClean="0"/>
              <a:t>Narayan</a:t>
            </a:r>
            <a:r>
              <a:rPr lang="en-US" sz="1200" dirty="0" smtClean="0"/>
              <a:t> Shah once stood.  Pink geraniums replaced him after the Maoists toppled it and dragged its head through the streets during the civil war.</a:t>
            </a:r>
            <a:endParaRPr lang="en-US" sz="1200" dirty="0"/>
          </a:p>
        </p:txBody>
      </p:sp>
      <p:pic>
        <p:nvPicPr>
          <p:cNvPr id="8196" name="Picture 4" descr="http://www.ekantipur.com/uploads/tkp/news/2010/gallery_12_28/Prithivi-Narayan-Shah-copy_20101229080227.jpg"/>
          <p:cNvPicPr>
            <a:picLocks noChangeAspect="1" noChangeArrowheads="1"/>
          </p:cNvPicPr>
          <p:nvPr/>
        </p:nvPicPr>
        <p:blipFill>
          <a:blip r:embed="rId3" cstate="print"/>
          <a:srcRect/>
          <a:stretch>
            <a:fillRect/>
          </a:stretch>
        </p:blipFill>
        <p:spPr bwMode="auto">
          <a:xfrm>
            <a:off x="228600" y="609600"/>
            <a:ext cx="2667000" cy="2000250"/>
          </a:xfrm>
          <a:prstGeom prst="rect">
            <a:avLst/>
          </a:prstGeom>
          <a:noFill/>
        </p:spPr>
      </p:pic>
      <p:sp>
        <p:nvSpPr>
          <p:cNvPr id="7" name="TextBox 6"/>
          <p:cNvSpPr txBox="1"/>
          <p:nvPr/>
        </p:nvSpPr>
        <p:spPr>
          <a:xfrm>
            <a:off x="228600" y="2743200"/>
            <a:ext cx="4114800" cy="646331"/>
          </a:xfrm>
          <a:prstGeom prst="rect">
            <a:avLst/>
          </a:prstGeom>
          <a:noFill/>
        </p:spPr>
        <p:txBody>
          <a:bodyPr wrap="square" rtlCol="0">
            <a:spAutoFit/>
          </a:bodyPr>
          <a:lstStyle/>
          <a:p>
            <a:r>
              <a:rPr lang="en-US" sz="1200" dirty="0" smtClean="0"/>
              <a:t>A new statue of PN Shah was made in 2010, but was met with animosity from most Nepalese because of  its  different appearance than previous statues.</a:t>
            </a:r>
            <a:endParaRPr lang="en-US" sz="1200" dirty="0"/>
          </a:p>
        </p:txBody>
      </p:sp>
      <p:pic>
        <p:nvPicPr>
          <p:cNvPr id="8198" name="Picture 6" descr="ex-king-Gyanendra"/>
          <p:cNvPicPr>
            <a:picLocks noChangeAspect="1" noChangeArrowheads="1"/>
          </p:cNvPicPr>
          <p:nvPr/>
        </p:nvPicPr>
        <p:blipFill>
          <a:blip r:embed="rId4" cstate="print"/>
          <a:srcRect/>
          <a:stretch>
            <a:fillRect/>
          </a:stretch>
        </p:blipFill>
        <p:spPr bwMode="auto">
          <a:xfrm>
            <a:off x="234910" y="3352800"/>
            <a:ext cx="4329773" cy="2971800"/>
          </a:xfrm>
          <a:prstGeom prst="rect">
            <a:avLst/>
          </a:prstGeom>
          <a:noFill/>
        </p:spPr>
      </p:pic>
      <p:sp>
        <p:nvSpPr>
          <p:cNvPr id="9" name="TextBox 8"/>
          <p:cNvSpPr txBox="1"/>
          <p:nvPr/>
        </p:nvSpPr>
        <p:spPr>
          <a:xfrm>
            <a:off x="228600" y="6324600"/>
            <a:ext cx="4114800" cy="276999"/>
          </a:xfrm>
          <a:prstGeom prst="rect">
            <a:avLst/>
          </a:prstGeom>
          <a:noFill/>
        </p:spPr>
        <p:txBody>
          <a:bodyPr wrap="square" rtlCol="0">
            <a:spAutoFit/>
          </a:bodyPr>
          <a:lstStyle/>
          <a:p>
            <a:r>
              <a:rPr lang="en-US" sz="1200" dirty="0" err="1" smtClean="0"/>
              <a:t>Gyanendra</a:t>
            </a:r>
            <a:r>
              <a:rPr lang="en-US" sz="1200" dirty="0" smtClean="0"/>
              <a:t> Shah, the last monarch of Nepal.</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Rise of the Maoists</a:t>
            </a:r>
            <a:endParaRPr lang="en-US" dirty="0"/>
          </a:p>
        </p:txBody>
      </p:sp>
      <p:pic>
        <p:nvPicPr>
          <p:cNvPr id="8194" name="Picture 2" descr="http://www.asianews.it/files/img/NEPAL_(F)_0207_-_maoism.jpg"/>
          <p:cNvPicPr>
            <a:picLocks noChangeAspect="1" noChangeArrowheads="1"/>
          </p:cNvPicPr>
          <p:nvPr/>
        </p:nvPicPr>
        <p:blipFill>
          <a:blip r:embed="rId2" cstate="print"/>
          <a:srcRect/>
          <a:stretch>
            <a:fillRect/>
          </a:stretch>
        </p:blipFill>
        <p:spPr bwMode="auto">
          <a:xfrm>
            <a:off x="685800" y="1143000"/>
            <a:ext cx="3581399" cy="2565692"/>
          </a:xfrm>
          <a:prstGeom prst="rect">
            <a:avLst/>
          </a:prstGeom>
          <a:noFill/>
        </p:spPr>
      </p:pic>
      <p:pic>
        <p:nvPicPr>
          <p:cNvPr id="8196" name="Picture 4" descr="http://southasiarev.files.wordpress.com/2010/01/nepal_protest_ucpn_maoist_demonstration_revolution_communism_indian_embassy.jpg"/>
          <p:cNvPicPr>
            <a:picLocks noChangeAspect="1" noChangeArrowheads="1"/>
          </p:cNvPicPr>
          <p:nvPr/>
        </p:nvPicPr>
        <p:blipFill>
          <a:blip r:embed="rId3" cstate="print"/>
          <a:srcRect/>
          <a:stretch>
            <a:fillRect/>
          </a:stretch>
        </p:blipFill>
        <p:spPr bwMode="auto">
          <a:xfrm>
            <a:off x="4611710" y="1981200"/>
            <a:ext cx="4379890" cy="2915365"/>
          </a:xfrm>
          <a:prstGeom prst="rect">
            <a:avLst/>
          </a:prstGeom>
          <a:noFill/>
        </p:spPr>
      </p:pic>
      <p:sp>
        <p:nvSpPr>
          <p:cNvPr id="6" name="TextBox 5"/>
          <p:cNvSpPr txBox="1"/>
          <p:nvPr/>
        </p:nvSpPr>
        <p:spPr>
          <a:xfrm>
            <a:off x="4648200" y="4953000"/>
            <a:ext cx="4343400" cy="646331"/>
          </a:xfrm>
          <a:prstGeom prst="rect">
            <a:avLst/>
          </a:prstGeom>
          <a:noFill/>
        </p:spPr>
        <p:txBody>
          <a:bodyPr wrap="square" rtlCol="0">
            <a:spAutoFit/>
          </a:bodyPr>
          <a:lstStyle/>
          <a:p>
            <a:r>
              <a:rPr lang="en-US" sz="1200" dirty="0" smtClean="0"/>
              <a:t>This photo was taken at the end of the Civil War, but aptly shows the tension between the government and Maoists that frequently erupted.</a:t>
            </a:r>
            <a:endParaRPr lang="en-US" sz="1200" dirty="0"/>
          </a:p>
        </p:txBody>
      </p:sp>
      <p:pic>
        <p:nvPicPr>
          <p:cNvPr id="8198" name="Picture 6" descr="The predictable rise of a red bourgeoisie: the end of a mythical Nepalese Maoist 'revolution'"/>
          <p:cNvPicPr>
            <a:picLocks noChangeAspect="1" noChangeArrowheads="1"/>
          </p:cNvPicPr>
          <p:nvPr/>
        </p:nvPicPr>
        <p:blipFill>
          <a:blip r:embed="rId4" cstate="print"/>
          <a:srcRect/>
          <a:stretch>
            <a:fillRect/>
          </a:stretch>
        </p:blipFill>
        <p:spPr bwMode="auto">
          <a:xfrm>
            <a:off x="152400" y="3733800"/>
            <a:ext cx="4381500" cy="2924176"/>
          </a:xfrm>
          <a:prstGeom prst="rect">
            <a:avLst/>
          </a:prstGeom>
          <a:noFill/>
        </p:spPr>
      </p:pic>
      <p:sp>
        <p:nvSpPr>
          <p:cNvPr id="8" name="TextBox 7"/>
          <p:cNvSpPr txBox="1"/>
          <p:nvPr/>
        </p:nvSpPr>
        <p:spPr>
          <a:xfrm>
            <a:off x="4572000" y="6172200"/>
            <a:ext cx="4419600" cy="276999"/>
          </a:xfrm>
          <a:prstGeom prst="rect">
            <a:avLst/>
          </a:prstGeom>
          <a:noFill/>
        </p:spPr>
        <p:txBody>
          <a:bodyPr wrap="square" rtlCol="0">
            <a:spAutoFit/>
          </a:bodyPr>
          <a:lstStyle/>
          <a:p>
            <a:r>
              <a:rPr lang="en-US" sz="1200" dirty="0" smtClean="0"/>
              <a:t>Maoist representing the Nepalese bourgeoisie.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Maoists and the Government</a:t>
            </a:r>
            <a:endParaRPr lang="en-US" dirty="0"/>
          </a:p>
        </p:txBody>
      </p:sp>
      <p:sp>
        <p:nvSpPr>
          <p:cNvPr id="3" name="Content Placeholder 2"/>
          <p:cNvSpPr>
            <a:spLocks noGrp="1"/>
          </p:cNvSpPr>
          <p:nvPr>
            <p:ph idx="1"/>
          </p:nvPr>
        </p:nvSpPr>
        <p:spPr/>
        <p:txBody>
          <a:bodyPr>
            <a:normAutofit lnSpcReduction="10000"/>
          </a:bodyPr>
          <a:lstStyle/>
          <a:p>
            <a:r>
              <a:rPr lang="en-US" sz="1600" dirty="0" smtClean="0"/>
              <a:t>Maoists want an overhaul of the current government to rebuild it to better the lower and farming classes</a:t>
            </a:r>
          </a:p>
          <a:p>
            <a:r>
              <a:rPr lang="en-US" sz="1600" dirty="0" smtClean="0"/>
              <a:t>They want to end the caste system and landlord class (universalize farmland)</a:t>
            </a:r>
          </a:p>
          <a:p>
            <a:r>
              <a:rPr lang="en-US" sz="1600" dirty="0" smtClean="0"/>
              <a:t>Remove discrimination based on caste, religion, and gender</a:t>
            </a:r>
          </a:p>
          <a:p>
            <a:r>
              <a:rPr lang="en-US" sz="1600" dirty="0" smtClean="0"/>
              <a:t>The Nepalese government spends a lot of time bastardizing the Maoists and making them out through propaganda to be a bigger terrorist threat than they truly are to turn popular urban opinion against the Maoists</a:t>
            </a:r>
          </a:p>
          <a:p>
            <a:r>
              <a:rPr lang="en-US" sz="1600" dirty="0" smtClean="0"/>
              <a:t>The Maoists’ main goal is to upturn the current government and turn it into a </a:t>
            </a:r>
            <a:r>
              <a:rPr lang="en-US" sz="1600" dirty="0" err="1" smtClean="0"/>
              <a:t>grassroot</a:t>
            </a:r>
            <a:r>
              <a:rPr lang="en-US" sz="1600" dirty="0" smtClean="0"/>
              <a:t> democracy (first removed monarchy, now fighting against internally weak attempt at democracy that only benefits the middle and upper classes)</a:t>
            </a:r>
          </a:p>
          <a:p>
            <a:r>
              <a:rPr lang="en-US" sz="1600" dirty="0" smtClean="0"/>
              <a:t>They also want to bring land back to the tribal people, and enable the poor and landless</a:t>
            </a:r>
          </a:p>
          <a:p>
            <a:r>
              <a:rPr lang="en-US" sz="1600" dirty="0" smtClean="0"/>
              <a:t>HOWEVER- the Maoists are also willing to use armed force to get this done, punish those who have exploited the lower classes, and a total upheaval of all Nepal has been based in for hundreds of years.</a:t>
            </a:r>
          </a:p>
          <a:p>
            <a:r>
              <a:rPr lang="en-US" sz="1600" dirty="0" smtClean="0"/>
              <a:t>The government has its own reasons to fight against the Maoists, including the pursuit of monetary gain by selling minerals on tribal land and trying to suppress a frequently violent movement to keep the rest of the Nepalese safe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War</a:t>
            </a:r>
            <a:endParaRPr lang="en-US" dirty="0"/>
          </a:p>
        </p:txBody>
      </p:sp>
      <p:pic>
        <p:nvPicPr>
          <p:cNvPr id="7170" name="Picture 2" descr="http://4.bp.blogspot.com/_TSLGk6I3VfM/TMIVlaMFzAI/AAAAAAAABrw/CBsGMl3ZbEc/s1600/nepal-peoples-liberation-army.jpg"/>
          <p:cNvPicPr>
            <a:picLocks noChangeAspect="1" noChangeArrowheads="1"/>
          </p:cNvPicPr>
          <p:nvPr/>
        </p:nvPicPr>
        <p:blipFill>
          <a:blip r:embed="rId2" cstate="print"/>
          <a:srcRect/>
          <a:stretch>
            <a:fillRect/>
          </a:stretch>
        </p:blipFill>
        <p:spPr bwMode="auto">
          <a:xfrm>
            <a:off x="304800" y="1066800"/>
            <a:ext cx="3657600" cy="5486400"/>
          </a:xfrm>
          <a:prstGeom prst="rect">
            <a:avLst/>
          </a:prstGeom>
          <a:noFill/>
        </p:spPr>
      </p:pic>
      <p:sp>
        <p:nvSpPr>
          <p:cNvPr id="5" name="TextBox 4"/>
          <p:cNvSpPr txBox="1"/>
          <p:nvPr/>
        </p:nvSpPr>
        <p:spPr>
          <a:xfrm>
            <a:off x="304800" y="6581001"/>
            <a:ext cx="3733800" cy="276999"/>
          </a:xfrm>
          <a:prstGeom prst="rect">
            <a:avLst/>
          </a:prstGeom>
          <a:noFill/>
        </p:spPr>
        <p:txBody>
          <a:bodyPr wrap="square" rtlCol="0">
            <a:spAutoFit/>
          </a:bodyPr>
          <a:lstStyle/>
          <a:p>
            <a:r>
              <a:rPr lang="en-US" sz="1200" dirty="0" smtClean="0"/>
              <a:t>A young Maoist woman waits for her father.</a:t>
            </a:r>
            <a:endParaRPr lang="en-US" sz="1200" dirty="0"/>
          </a:p>
        </p:txBody>
      </p:sp>
      <p:pic>
        <p:nvPicPr>
          <p:cNvPr id="3" name="Picture 2" descr="http://upload.wikimedia.org/wikipedia/commons/2/26/Jana_andolan.jpg"/>
          <p:cNvPicPr>
            <a:picLocks noChangeAspect="1" noChangeArrowheads="1"/>
          </p:cNvPicPr>
          <p:nvPr/>
        </p:nvPicPr>
        <p:blipFill>
          <a:blip r:embed="rId3" cstate="print"/>
          <a:srcRect/>
          <a:stretch>
            <a:fillRect/>
          </a:stretch>
        </p:blipFill>
        <p:spPr bwMode="auto">
          <a:xfrm>
            <a:off x="4038600" y="1905000"/>
            <a:ext cx="4953000" cy="3290591"/>
          </a:xfrm>
          <a:prstGeom prst="rect">
            <a:avLst/>
          </a:prstGeom>
          <a:noFill/>
        </p:spPr>
      </p:pic>
      <p:sp>
        <p:nvSpPr>
          <p:cNvPr id="6" name="TextBox 5"/>
          <p:cNvSpPr txBox="1"/>
          <p:nvPr/>
        </p:nvSpPr>
        <p:spPr>
          <a:xfrm>
            <a:off x="4114800" y="5257800"/>
            <a:ext cx="4876800" cy="646331"/>
          </a:xfrm>
          <a:prstGeom prst="rect">
            <a:avLst/>
          </a:prstGeom>
          <a:noFill/>
        </p:spPr>
        <p:txBody>
          <a:bodyPr wrap="square" rtlCol="0">
            <a:spAutoFit/>
          </a:bodyPr>
          <a:lstStyle/>
          <a:p>
            <a:r>
              <a:rPr lang="en-US" sz="1200" dirty="0" smtClean="0"/>
              <a:t>The Maoist revolutionaries often met brutal resistance from the monarchy-backed police, and continue to meet government suppression in response to their frequently violent protests.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War</a:t>
            </a:r>
            <a:endParaRPr lang="en-US" dirty="0"/>
          </a:p>
        </p:txBody>
      </p:sp>
      <p:pic>
        <p:nvPicPr>
          <p:cNvPr id="4" name="Picture 4" descr="http://www.asianews.it/files/img/NEPAL_(f)_0506_-_maoist_jumping_.jpg"/>
          <p:cNvPicPr>
            <a:picLocks noChangeAspect="1" noChangeArrowheads="1"/>
          </p:cNvPicPr>
          <p:nvPr/>
        </p:nvPicPr>
        <p:blipFill>
          <a:blip r:embed="rId2" cstate="print"/>
          <a:srcRect/>
          <a:stretch>
            <a:fillRect/>
          </a:stretch>
        </p:blipFill>
        <p:spPr bwMode="auto">
          <a:xfrm>
            <a:off x="304800" y="1143000"/>
            <a:ext cx="8395135" cy="4572000"/>
          </a:xfrm>
          <a:prstGeom prst="rect">
            <a:avLst/>
          </a:prstGeom>
          <a:noFill/>
        </p:spPr>
      </p:pic>
      <p:sp>
        <p:nvSpPr>
          <p:cNvPr id="5" name="TextBox 4"/>
          <p:cNvSpPr txBox="1"/>
          <p:nvPr/>
        </p:nvSpPr>
        <p:spPr>
          <a:xfrm>
            <a:off x="304800" y="5867400"/>
            <a:ext cx="8382000" cy="276999"/>
          </a:xfrm>
          <a:prstGeom prst="rect">
            <a:avLst/>
          </a:prstGeom>
          <a:noFill/>
        </p:spPr>
        <p:txBody>
          <a:bodyPr wrap="square" rtlCol="0">
            <a:spAutoFit/>
          </a:bodyPr>
          <a:lstStyle/>
          <a:p>
            <a:r>
              <a:rPr lang="en-US" sz="1200" dirty="0" smtClean="0"/>
              <a:t>Maoists protesting strikes.  These protests frequently got violent, groups on either side opening fire on the other.</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Nepalese Villages</a:t>
            </a:r>
            <a:endParaRPr lang="en-US" dirty="0"/>
          </a:p>
        </p:txBody>
      </p:sp>
      <p:pic>
        <p:nvPicPr>
          <p:cNvPr id="5122" name="Picture 2" descr="http://www.tourism-review.com/temp/page_detail_zoom_1911.jpg"/>
          <p:cNvPicPr>
            <a:picLocks noChangeAspect="1" noChangeArrowheads="1"/>
          </p:cNvPicPr>
          <p:nvPr/>
        </p:nvPicPr>
        <p:blipFill>
          <a:blip r:embed="rId2" cstate="print"/>
          <a:srcRect/>
          <a:stretch>
            <a:fillRect/>
          </a:stretch>
        </p:blipFill>
        <p:spPr bwMode="auto">
          <a:xfrm>
            <a:off x="304800" y="1371601"/>
            <a:ext cx="4267200" cy="3200400"/>
          </a:xfrm>
          <a:prstGeom prst="rect">
            <a:avLst/>
          </a:prstGeom>
          <a:noFill/>
        </p:spPr>
      </p:pic>
      <p:sp>
        <p:nvSpPr>
          <p:cNvPr id="4" name="TextBox 3"/>
          <p:cNvSpPr txBox="1"/>
          <p:nvPr/>
        </p:nvSpPr>
        <p:spPr>
          <a:xfrm>
            <a:off x="228600" y="4648200"/>
            <a:ext cx="4343400" cy="461665"/>
          </a:xfrm>
          <a:prstGeom prst="rect">
            <a:avLst/>
          </a:prstGeom>
          <a:noFill/>
        </p:spPr>
        <p:txBody>
          <a:bodyPr wrap="square" rtlCol="0">
            <a:spAutoFit/>
          </a:bodyPr>
          <a:lstStyle/>
          <a:p>
            <a:r>
              <a:rPr lang="en-US" sz="1200" dirty="0" smtClean="0"/>
              <a:t>Nepalese villages are usually agrarian and have none or very little technology- few even have reliable water.</a:t>
            </a:r>
            <a:endParaRPr lang="en-US" sz="1200" dirty="0"/>
          </a:p>
        </p:txBody>
      </p:sp>
      <p:pic>
        <p:nvPicPr>
          <p:cNvPr id="5124" name="Picture 4" descr="http://www.adamtravels.com/images/village1.jpg"/>
          <p:cNvPicPr>
            <a:picLocks noChangeAspect="1" noChangeArrowheads="1"/>
          </p:cNvPicPr>
          <p:nvPr/>
        </p:nvPicPr>
        <p:blipFill>
          <a:blip r:embed="rId3" cstate="print"/>
          <a:srcRect/>
          <a:stretch>
            <a:fillRect/>
          </a:stretch>
        </p:blipFill>
        <p:spPr bwMode="auto">
          <a:xfrm>
            <a:off x="4876800" y="1219200"/>
            <a:ext cx="3467098" cy="2218944"/>
          </a:xfrm>
          <a:prstGeom prst="rect">
            <a:avLst/>
          </a:prstGeom>
          <a:noFill/>
        </p:spPr>
      </p:pic>
      <p:pic>
        <p:nvPicPr>
          <p:cNvPr id="5126" name="Picture 6" descr="http://farm1.staticflickr.com/226/486318491_c1815ffa32_o.jpg"/>
          <p:cNvPicPr>
            <a:picLocks noChangeAspect="1" noChangeArrowheads="1"/>
          </p:cNvPicPr>
          <p:nvPr/>
        </p:nvPicPr>
        <p:blipFill>
          <a:blip r:embed="rId4" cstate="print"/>
          <a:srcRect/>
          <a:stretch>
            <a:fillRect/>
          </a:stretch>
        </p:blipFill>
        <p:spPr bwMode="auto">
          <a:xfrm>
            <a:off x="4724400" y="3505200"/>
            <a:ext cx="4092113" cy="307022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pic>
        <p:nvPicPr>
          <p:cNvPr id="4098" name="Picture 2" descr="Nepal Banda"/>
          <p:cNvPicPr>
            <a:picLocks noChangeAspect="1" noChangeArrowheads="1"/>
          </p:cNvPicPr>
          <p:nvPr/>
        </p:nvPicPr>
        <p:blipFill>
          <a:blip r:embed="rId2" cstate="print"/>
          <a:srcRect/>
          <a:stretch>
            <a:fillRect/>
          </a:stretch>
        </p:blipFill>
        <p:spPr bwMode="auto">
          <a:xfrm>
            <a:off x="4191000" y="3124200"/>
            <a:ext cx="4762500" cy="3571875"/>
          </a:xfrm>
          <a:prstGeom prst="rect">
            <a:avLst/>
          </a:prstGeom>
          <a:noFill/>
        </p:spPr>
      </p:pic>
      <p:sp>
        <p:nvSpPr>
          <p:cNvPr id="5" name="TextBox 4"/>
          <p:cNvSpPr txBox="1"/>
          <p:nvPr/>
        </p:nvSpPr>
        <p:spPr>
          <a:xfrm>
            <a:off x="4114800" y="2286000"/>
            <a:ext cx="4800600" cy="830997"/>
          </a:xfrm>
          <a:prstGeom prst="rect">
            <a:avLst/>
          </a:prstGeom>
          <a:noFill/>
        </p:spPr>
        <p:txBody>
          <a:bodyPr wrap="square" rtlCol="0">
            <a:spAutoFit/>
          </a:bodyPr>
          <a:lstStyle/>
          <a:p>
            <a:r>
              <a:rPr lang="en-US" sz="1200" dirty="0" err="1" smtClean="0"/>
              <a:t>Bandhs</a:t>
            </a:r>
            <a:r>
              <a:rPr lang="en-US" sz="1200" dirty="0" smtClean="0"/>
              <a:t>, or roadblocks set up by Maoist extremists, are an issue the Nepalese government is trying hard to crack down on.  Many civilians are also against them, because they inconveniences and often become violent. </a:t>
            </a:r>
            <a:endParaRPr lang="en-US" sz="1200" dirty="0"/>
          </a:p>
        </p:txBody>
      </p:sp>
      <p:pic>
        <p:nvPicPr>
          <p:cNvPr id="4100" name="Picture 4" descr="http://www.volunteerfornepal.org/img_png/currentsituation.png"/>
          <p:cNvPicPr>
            <a:picLocks noChangeAspect="1" noChangeArrowheads="1"/>
          </p:cNvPicPr>
          <p:nvPr/>
        </p:nvPicPr>
        <p:blipFill>
          <a:blip r:embed="rId3" cstate="print"/>
          <a:srcRect/>
          <a:stretch>
            <a:fillRect/>
          </a:stretch>
        </p:blipFill>
        <p:spPr bwMode="auto">
          <a:xfrm>
            <a:off x="0" y="1524000"/>
            <a:ext cx="4053840" cy="2667000"/>
          </a:xfrm>
          <a:prstGeom prst="rect">
            <a:avLst/>
          </a:prstGeom>
          <a:noFill/>
        </p:spPr>
      </p:pic>
      <p:sp>
        <p:nvSpPr>
          <p:cNvPr id="8" name="TextBox 7"/>
          <p:cNvSpPr txBox="1"/>
          <p:nvPr/>
        </p:nvSpPr>
        <p:spPr>
          <a:xfrm>
            <a:off x="0" y="4419600"/>
            <a:ext cx="3962400" cy="830997"/>
          </a:xfrm>
          <a:prstGeom prst="rect">
            <a:avLst/>
          </a:prstGeom>
          <a:noFill/>
        </p:spPr>
        <p:txBody>
          <a:bodyPr wrap="square" rtlCol="0">
            <a:spAutoFit/>
          </a:bodyPr>
          <a:lstStyle/>
          <a:p>
            <a:r>
              <a:rPr lang="en-US" sz="1200" dirty="0" smtClean="0"/>
              <a:t>The lack of nearby or good education systems for village children in Nepal is an issue many grassroots movements and NGOs, such as EFA (Education For All) are working to remedy, by building new schools.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pic>
        <p:nvPicPr>
          <p:cNvPr id="3074" name="Picture 2" descr="ChaupadiGoth"/>
          <p:cNvPicPr>
            <a:picLocks noChangeAspect="1" noChangeArrowheads="1"/>
          </p:cNvPicPr>
          <p:nvPr/>
        </p:nvPicPr>
        <p:blipFill>
          <a:blip r:embed="rId2" cstate="print"/>
          <a:srcRect/>
          <a:stretch>
            <a:fillRect/>
          </a:stretch>
        </p:blipFill>
        <p:spPr bwMode="auto">
          <a:xfrm>
            <a:off x="457200" y="2438400"/>
            <a:ext cx="7924800" cy="2360580"/>
          </a:xfrm>
          <a:prstGeom prst="rect">
            <a:avLst/>
          </a:prstGeom>
          <a:noFill/>
        </p:spPr>
      </p:pic>
      <p:sp>
        <p:nvSpPr>
          <p:cNvPr id="4" name="TextBox 3"/>
          <p:cNvSpPr txBox="1"/>
          <p:nvPr/>
        </p:nvSpPr>
        <p:spPr>
          <a:xfrm>
            <a:off x="457200" y="5029200"/>
            <a:ext cx="7924800" cy="646331"/>
          </a:xfrm>
          <a:prstGeom prst="rect">
            <a:avLst/>
          </a:prstGeom>
          <a:noFill/>
        </p:spPr>
        <p:txBody>
          <a:bodyPr wrap="square" rtlCol="0">
            <a:spAutoFit/>
          </a:bodyPr>
          <a:lstStyle/>
          <a:p>
            <a:r>
              <a:rPr lang="en-US" sz="1200" dirty="0" smtClean="0"/>
              <a:t>Women suffer discrimination and violence, often in the home.  </a:t>
            </a:r>
            <a:r>
              <a:rPr lang="en-US" sz="1200" dirty="0" err="1" smtClean="0"/>
              <a:t>Chaupadis</a:t>
            </a:r>
            <a:r>
              <a:rPr lang="en-US" sz="1200" dirty="0" smtClean="0"/>
              <a:t>, where women must go during the menstrual cycle, are one example of discrimination and sexism.  Wife beating, violence against women, and dowry-related deaths are all rather common for women as well.</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Resolutions?</a:t>
            </a:r>
            <a:endParaRPr lang="en-US" dirty="0"/>
          </a:p>
        </p:txBody>
      </p:sp>
      <p:sp>
        <p:nvSpPr>
          <p:cNvPr id="3" name="Content Placeholder 2"/>
          <p:cNvSpPr>
            <a:spLocks noGrp="1"/>
          </p:cNvSpPr>
          <p:nvPr>
            <p:ph idx="1"/>
          </p:nvPr>
        </p:nvSpPr>
        <p:spPr/>
        <p:txBody>
          <a:bodyPr>
            <a:normAutofit/>
          </a:bodyPr>
          <a:lstStyle/>
          <a:p>
            <a:r>
              <a:rPr lang="en-US" sz="1600" dirty="0" smtClean="0"/>
              <a:t>The Maoists have succeeded in removing the monarchy and gaining some democratic rights for the lower classes</a:t>
            </a:r>
          </a:p>
          <a:p>
            <a:r>
              <a:rPr lang="en-US" sz="1600" dirty="0" smtClean="0"/>
              <a:t>The EFA, a grassroots education movement, had built many schools in Nepal and given teaching jobs, especially to women</a:t>
            </a:r>
          </a:p>
          <a:p>
            <a:r>
              <a:rPr lang="en-US" sz="1600" dirty="0" smtClean="0"/>
              <a:t>The Nepalese government has begun to propose laws to end discrimination and violence against women.</a:t>
            </a:r>
          </a:p>
          <a:p>
            <a:r>
              <a:rPr lang="en-US" sz="1600" dirty="0" err="1" smtClean="0"/>
              <a:t>Saathi</a:t>
            </a:r>
            <a:r>
              <a:rPr lang="en-US" sz="1600" dirty="0" smtClean="0"/>
              <a:t> (peace) is an NGO that has been established in Nepal to support women and </a:t>
            </a:r>
            <a:r>
              <a:rPr lang="en-US" sz="1600" dirty="0" err="1" smtClean="0"/>
              <a:t>inervene</a:t>
            </a:r>
            <a:r>
              <a:rPr lang="en-US" sz="1600" dirty="0" smtClean="0"/>
              <a:t> with gender-based discrimination and violence; they recently arrested 5 people on the grounds of repeated abuse and have been empowering women throughout Nepal.  However, without government and much male support they are having to fight hard.</a:t>
            </a:r>
          </a:p>
          <a:p>
            <a:endParaRPr lang="en-US" sz="1600" dirty="0"/>
          </a:p>
        </p:txBody>
      </p:sp>
      <p:pic>
        <p:nvPicPr>
          <p:cNvPr id="2050" name="Picture 2" descr="https://scontent-a-lga.xx.fbcdn.net/hphotos-ash3/558154_481370651928007_1668270767_n.jpg"/>
          <p:cNvPicPr>
            <a:picLocks noChangeAspect="1" noChangeArrowheads="1"/>
          </p:cNvPicPr>
          <p:nvPr/>
        </p:nvPicPr>
        <p:blipFill>
          <a:blip r:embed="rId2" cstate="print"/>
          <a:srcRect/>
          <a:stretch>
            <a:fillRect/>
          </a:stretch>
        </p:blipFill>
        <p:spPr bwMode="auto">
          <a:xfrm>
            <a:off x="304800" y="4267200"/>
            <a:ext cx="4287296" cy="24384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normAutofit/>
          </a:bodyPr>
          <a:lstStyle/>
          <a:p>
            <a:r>
              <a:rPr lang="en-US" sz="1100" dirty="0" err="1" smtClean="0">
                <a:hlinkClick r:id="rId2" tooltip="Edit this item"/>
              </a:rPr>
              <a:t>Ahdikari</a:t>
            </a:r>
            <a:r>
              <a:rPr lang="en-US" sz="1100" dirty="0" smtClean="0">
                <a:hlinkClick r:id="rId2" tooltip="Edit this item"/>
              </a:rPr>
              <a:t>. </a:t>
            </a:r>
            <a:r>
              <a:rPr lang="en-US" sz="1100" i="1" dirty="0" smtClean="0">
                <a:hlinkClick r:id="rId2" tooltip="Edit this item"/>
              </a:rPr>
              <a:t>Untitled</a:t>
            </a:r>
            <a:r>
              <a:rPr lang="en-US" sz="1100" dirty="0" smtClean="0">
                <a:hlinkClick r:id="rId2" tooltip="Edit this item"/>
              </a:rPr>
              <a:t>. 2010. New statue of </a:t>
            </a:r>
            <a:r>
              <a:rPr lang="en-US" sz="1100" dirty="0" err="1" smtClean="0">
                <a:hlinkClick r:id="rId2" tooltip="Edit this item"/>
              </a:rPr>
              <a:t>Prithvi</a:t>
            </a:r>
            <a:r>
              <a:rPr lang="en-US" sz="1100" dirty="0" smtClean="0">
                <a:hlinkClick r:id="rId2" tooltip="Edit this item"/>
              </a:rPr>
              <a:t> </a:t>
            </a:r>
            <a:r>
              <a:rPr lang="en-US" sz="1100" dirty="0" err="1" smtClean="0">
                <a:hlinkClick r:id="rId2" tooltip="Edit this item"/>
              </a:rPr>
              <a:t>Narayan</a:t>
            </a:r>
            <a:r>
              <a:rPr lang="en-US" sz="1100" dirty="0" smtClean="0">
                <a:hlinkClick r:id="rId2" tooltip="Edit this item"/>
              </a:rPr>
              <a:t> Shah stirs up hornets’ nest, </a:t>
            </a:r>
            <a:r>
              <a:rPr lang="en-US" sz="1100" dirty="0" err="1" smtClean="0">
                <a:hlinkClick r:id="rId2" tooltip="Edit this item"/>
              </a:rPr>
              <a:t>Nuwakot</a:t>
            </a:r>
            <a:r>
              <a:rPr lang="en-US" sz="1100" dirty="0" smtClean="0">
                <a:hlinkClick r:id="rId2" tooltip="Edit this item"/>
              </a:rPr>
              <a:t> Durbar, Nepal. </a:t>
            </a:r>
            <a:r>
              <a:rPr lang="en-US" sz="1100" i="1" dirty="0" smtClean="0">
                <a:hlinkClick r:id="rId2" tooltip="Edit this item"/>
              </a:rPr>
              <a:t>Kathmandu Post</a:t>
            </a:r>
            <a:r>
              <a:rPr lang="en-US" sz="1100" dirty="0" smtClean="0">
                <a:hlinkClick r:id="rId2" tooltip="Edit this item"/>
              </a:rPr>
              <a:t>. Web. 1 Nov. 2013.</a:t>
            </a:r>
            <a:endParaRPr lang="en-US" sz="1100" dirty="0" smtClean="0"/>
          </a:p>
          <a:p>
            <a:r>
              <a:rPr lang="en-US" sz="1100" dirty="0" err="1" smtClean="0">
                <a:hlinkClick r:id="rId2" tooltip="Edit this item"/>
              </a:rPr>
              <a:t>Parajuli</a:t>
            </a:r>
            <a:r>
              <a:rPr lang="en-US" sz="1100" dirty="0" smtClean="0">
                <a:hlinkClick r:id="rId2" tooltip="Edit this item"/>
              </a:rPr>
              <a:t>, </a:t>
            </a:r>
            <a:r>
              <a:rPr lang="en-US" sz="1100" dirty="0" err="1" smtClean="0">
                <a:hlinkClick r:id="rId2" tooltip="Edit this item"/>
              </a:rPr>
              <a:t>Kalpit</a:t>
            </a:r>
            <a:r>
              <a:rPr lang="en-US" sz="1100" dirty="0" smtClean="0">
                <a:hlinkClick r:id="rId2" tooltip="Edit this item"/>
              </a:rPr>
              <a:t>. </a:t>
            </a:r>
            <a:r>
              <a:rPr lang="en-US" sz="1100" i="1" dirty="0" smtClean="0">
                <a:hlinkClick r:id="rId2" tooltip="Edit this item"/>
              </a:rPr>
              <a:t>0207 Maoism</a:t>
            </a:r>
            <a:r>
              <a:rPr lang="en-US" sz="1100" dirty="0" smtClean="0">
                <a:hlinkClick r:id="rId2" tooltip="Edit this item"/>
              </a:rPr>
              <a:t>. 2013. Maoists had enough with Communism, Kathmandu, Nepal. </a:t>
            </a:r>
            <a:r>
              <a:rPr lang="en-US" sz="1100" i="1" dirty="0" smtClean="0">
                <a:hlinkClick r:id="rId2" tooltip="Edit this item"/>
              </a:rPr>
              <a:t>Asia News</a:t>
            </a:r>
            <a:r>
              <a:rPr lang="en-US" sz="1100" dirty="0" smtClean="0">
                <a:hlinkClick r:id="rId2" tooltip="Edit this item"/>
              </a:rPr>
              <a:t>. Web. 3 Nov. 2013.</a:t>
            </a:r>
            <a:endParaRPr lang="en-US" sz="1100" dirty="0" smtClean="0"/>
          </a:p>
          <a:p>
            <a:r>
              <a:rPr lang="en-US" sz="1100" dirty="0" smtClean="0">
                <a:hlinkClick r:id="rId2" tooltip="Edit this item"/>
              </a:rPr>
              <a:t>Dixit, </a:t>
            </a:r>
            <a:r>
              <a:rPr lang="en-US" sz="1100" dirty="0" err="1" smtClean="0">
                <a:hlinkClick r:id="rId2" tooltip="Edit this item"/>
              </a:rPr>
              <a:t>Kunda</a:t>
            </a:r>
            <a:r>
              <a:rPr lang="en-US" sz="1100" dirty="0" smtClean="0">
                <a:hlinkClick r:id="rId2" tooltip="Edit this item"/>
              </a:rPr>
              <a:t>. </a:t>
            </a:r>
            <a:r>
              <a:rPr lang="en-US" sz="1100" i="1" dirty="0" smtClean="0">
                <a:hlinkClick r:id="rId2" tooltip="Edit this item"/>
              </a:rPr>
              <a:t>Between Two Stones</a:t>
            </a:r>
            <a:r>
              <a:rPr lang="en-US" sz="1100" dirty="0" smtClean="0">
                <a:hlinkClick r:id="rId2" tooltip="Edit this item"/>
              </a:rPr>
              <a:t>. </a:t>
            </a:r>
            <a:r>
              <a:rPr lang="en-US" sz="1100" dirty="0" err="1" smtClean="0">
                <a:hlinkClick r:id="rId2" tooltip="Edit this item"/>
              </a:rPr>
              <a:t>N.d</a:t>
            </a:r>
            <a:r>
              <a:rPr lang="en-US" sz="1100" dirty="0" smtClean="0">
                <a:hlinkClick r:id="rId2" tooltip="Edit this item"/>
              </a:rPr>
              <a:t>. UN: Nepal, Nepal. </a:t>
            </a:r>
            <a:r>
              <a:rPr lang="en-US" sz="1100" i="1" dirty="0" smtClean="0">
                <a:hlinkClick r:id="rId2" tooltip="Edit this item"/>
              </a:rPr>
              <a:t>Chilling in Tampere</a:t>
            </a:r>
            <a:r>
              <a:rPr lang="en-US" sz="1100" dirty="0" smtClean="0">
                <a:hlinkClick r:id="rId2" tooltip="Edit this item"/>
              </a:rPr>
              <a:t>. Web. 3 Nov. 2013.</a:t>
            </a:r>
          </a:p>
          <a:p>
            <a:r>
              <a:rPr lang="en-US" sz="1100" dirty="0" err="1" smtClean="0">
                <a:hlinkClick r:id="rId2" tooltip="Edit this item"/>
              </a:rPr>
              <a:t>Rustad</a:t>
            </a:r>
            <a:r>
              <a:rPr lang="en-US" sz="1100" dirty="0" smtClean="0">
                <a:hlinkClick r:id="rId2" tooltip="Edit this item"/>
              </a:rPr>
              <a:t>, Harley. </a:t>
            </a:r>
            <a:r>
              <a:rPr lang="en-US" sz="1100" i="1" dirty="0" err="1" smtClean="0">
                <a:hlinkClick r:id="rId2" tooltip="Edit this item"/>
              </a:rPr>
              <a:t>Chaupadi</a:t>
            </a:r>
            <a:r>
              <a:rPr lang="en-US" sz="1100" dirty="0" smtClean="0">
                <a:hlinkClick r:id="rId2" tooltip="Edit this item"/>
              </a:rPr>
              <a:t>. </a:t>
            </a:r>
            <a:r>
              <a:rPr lang="en-US" sz="1100" dirty="0" err="1" smtClean="0">
                <a:hlinkClick r:id="rId2" tooltip="Edit this item"/>
              </a:rPr>
              <a:t>N.d</a:t>
            </a:r>
            <a:r>
              <a:rPr lang="en-US" sz="1100" dirty="0" smtClean="0">
                <a:hlinkClick r:id="rId2" tooltip="Edit this item"/>
              </a:rPr>
              <a:t>. Nepalese Menstruation Traditions, Nepal. </a:t>
            </a:r>
            <a:r>
              <a:rPr lang="en-US" sz="1100" i="1" dirty="0" smtClean="0">
                <a:hlinkClick r:id="rId2" tooltip="Edit this item"/>
              </a:rPr>
              <a:t>HMR</a:t>
            </a:r>
            <a:r>
              <a:rPr lang="en-US" sz="1100" dirty="0" smtClean="0">
                <a:hlinkClick r:id="rId2" tooltip="Edit this item"/>
              </a:rPr>
              <a:t>. Web. 4 Nov. 2013.</a:t>
            </a:r>
          </a:p>
          <a:p>
            <a:r>
              <a:rPr lang="en-US" sz="1100" dirty="0" smtClean="0">
                <a:hlinkClick r:id="rId2" tooltip="Edit this item"/>
              </a:rPr>
              <a:t>Unknown. </a:t>
            </a:r>
            <a:r>
              <a:rPr lang="en-US" sz="1100" i="1" dirty="0" smtClean="0">
                <a:hlinkClick r:id="rId2" tooltip="Edit this item"/>
              </a:rPr>
              <a:t>Current Situation</a:t>
            </a:r>
            <a:r>
              <a:rPr lang="en-US" sz="1100" dirty="0" smtClean="0">
                <a:hlinkClick r:id="rId2" tooltip="Edit this item"/>
              </a:rPr>
              <a:t>. </a:t>
            </a:r>
            <a:r>
              <a:rPr lang="en-US" sz="1100" dirty="0" err="1" smtClean="0">
                <a:hlinkClick r:id="rId2" tooltip="Edit this item"/>
              </a:rPr>
              <a:t>N.d</a:t>
            </a:r>
            <a:r>
              <a:rPr lang="en-US" sz="1100" dirty="0" smtClean="0">
                <a:hlinkClick r:id="rId2" tooltip="Edit this item"/>
              </a:rPr>
              <a:t>. Current Situation, Nepal. </a:t>
            </a:r>
            <a:r>
              <a:rPr lang="en-US" sz="1100" i="1" dirty="0" smtClean="0">
                <a:hlinkClick r:id="rId2" tooltip="Edit this item"/>
              </a:rPr>
              <a:t>Volunteer for Nepal</a:t>
            </a:r>
            <a:r>
              <a:rPr lang="en-US" sz="1100" dirty="0" smtClean="0">
                <a:hlinkClick r:id="rId2" tooltip="Edit this item"/>
              </a:rPr>
              <a:t>. Web. 4 Nov. 2013.</a:t>
            </a:r>
          </a:p>
          <a:p>
            <a:r>
              <a:rPr lang="en-US" sz="1100" dirty="0" smtClean="0">
                <a:hlinkClick r:id="rId2" tooltip="Edit this item"/>
              </a:rPr>
              <a:t>Unknown. </a:t>
            </a:r>
            <a:r>
              <a:rPr lang="en-US" sz="1100" i="1" dirty="0" err="1" smtClean="0">
                <a:hlinkClick r:id="rId2" tooltip="Edit this item"/>
              </a:rPr>
              <a:t>Gyanendra</a:t>
            </a:r>
            <a:r>
              <a:rPr lang="en-US" sz="1100" i="1" dirty="0" smtClean="0">
                <a:hlinkClick r:id="rId2" tooltip="Edit this item"/>
              </a:rPr>
              <a:t> Shah</a:t>
            </a:r>
            <a:r>
              <a:rPr lang="en-US" sz="1100" dirty="0" smtClean="0">
                <a:hlinkClick r:id="rId2" tooltip="Edit this item"/>
              </a:rPr>
              <a:t>. </a:t>
            </a:r>
            <a:r>
              <a:rPr lang="en-US" sz="1100" dirty="0" err="1" smtClean="0">
                <a:hlinkClick r:id="rId2" tooltip="Edit this item"/>
              </a:rPr>
              <a:t>N.d</a:t>
            </a:r>
            <a:r>
              <a:rPr lang="en-US" sz="1100" dirty="0" smtClean="0">
                <a:hlinkClick r:id="rId2" tooltip="Edit this item"/>
              </a:rPr>
              <a:t>. Unknown, Unknown. </a:t>
            </a:r>
            <a:r>
              <a:rPr lang="en-US" sz="1100" i="1" dirty="0" err="1" smtClean="0">
                <a:hlinkClick r:id="rId2" tooltip="Edit this item"/>
              </a:rPr>
              <a:t>Keykhabar</a:t>
            </a:r>
            <a:r>
              <a:rPr lang="en-US" sz="1100" dirty="0" smtClean="0">
                <a:hlinkClick r:id="rId2" tooltip="Edit this item"/>
              </a:rPr>
              <a:t>. Web. 1 Nov. 2013. </a:t>
            </a:r>
          </a:p>
          <a:p>
            <a:r>
              <a:rPr lang="en-US" sz="1100" dirty="0" smtClean="0">
                <a:hlinkClick r:id="rId2" tooltip="Edit this item"/>
              </a:rPr>
              <a:t>Unknown. </a:t>
            </a:r>
            <a:r>
              <a:rPr lang="en-US" sz="1100" i="1" dirty="0" smtClean="0">
                <a:hlinkClick r:id="rId2" tooltip="Edit this item"/>
              </a:rPr>
              <a:t>Nepal Banda</a:t>
            </a:r>
            <a:r>
              <a:rPr lang="en-US" sz="1100" dirty="0" smtClean="0">
                <a:hlinkClick r:id="rId2" tooltip="Edit this item"/>
              </a:rPr>
              <a:t>. </a:t>
            </a:r>
            <a:r>
              <a:rPr lang="en-US" sz="1100" dirty="0" err="1" smtClean="0">
                <a:hlinkClick r:id="rId2" tooltip="Edit this item"/>
              </a:rPr>
              <a:t>N.d</a:t>
            </a:r>
            <a:r>
              <a:rPr lang="en-US" sz="1100" dirty="0" smtClean="0">
                <a:hlinkClick r:id="rId2" tooltip="Edit this item"/>
              </a:rPr>
              <a:t>. Anatomy of a Banda, </a:t>
            </a:r>
            <a:r>
              <a:rPr lang="en-US" sz="1100" dirty="0" err="1" smtClean="0">
                <a:hlinkClick r:id="rId2" tooltip="Edit this item"/>
              </a:rPr>
              <a:t>Kailali</a:t>
            </a:r>
            <a:r>
              <a:rPr lang="en-US" sz="1100" dirty="0" smtClean="0">
                <a:hlinkClick r:id="rId2" tooltip="Edit this item"/>
              </a:rPr>
              <a:t>, Nepal. </a:t>
            </a:r>
            <a:r>
              <a:rPr lang="en-US" sz="1100" i="1" dirty="0" smtClean="0">
                <a:hlinkClick r:id="rId2" tooltip="Edit this item"/>
              </a:rPr>
              <a:t>Nepali Times</a:t>
            </a:r>
            <a:r>
              <a:rPr lang="en-US" sz="1100" dirty="0" smtClean="0">
                <a:hlinkClick r:id="rId2" tooltip="Edit this item"/>
              </a:rPr>
              <a:t>. Web. 4 Nov. 2013.</a:t>
            </a:r>
          </a:p>
          <a:p>
            <a:r>
              <a:rPr lang="en-US" sz="1100" dirty="0" smtClean="0">
                <a:hlinkClick r:id="rId2" tooltip="Edit this item"/>
              </a:rPr>
              <a:t>Unknown. </a:t>
            </a:r>
            <a:r>
              <a:rPr lang="en-US" sz="1100" i="1" dirty="0" smtClean="0">
                <a:hlinkClick r:id="rId2" tooltip="Edit this item"/>
              </a:rPr>
              <a:t>Nepal </a:t>
            </a:r>
            <a:r>
              <a:rPr lang="en-US" sz="1100" i="1" dirty="0" err="1" smtClean="0">
                <a:hlinkClick r:id="rId2" tooltip="Edit this item"/>
              </a:rPr>
              <a:t>Protest_UCPN</a:t>
            </a:r>
            <a:r>
              <a:rPr lang="en-US" sz="1100" i="1" dirty="0" smtClean="0">
                <a:hlinkClick r:id="rId2" tooltip="Edit this item"/>
              </a:rPr>
              <a:t> Maoist Demonstration</a:t>
            </a:r>
            <a:r>
              <a:rPr lang="en-US" sz="1100" dirty="0" smtClean="0">
                <a:hlinkClick r:id="rId2" tooltip="Edit this item"/>
              </a:rPr>
              <a:t>. 2013. Nepal: Maoists to </a:t>
            </a:r>
            <a:r>
              <a:rPr lang="en-US" sz="1100" dirty="0" err="1" smtClean="0">
                <a:hlinkClick r:id="rId2" tooltip="Edit this item"/>
              </a:rPr>
              <a:t>Gherao</a:t>
            </a:r>
            <a:r>
              <a:rPr lang="en-US" sz="1100" dirty="0" smtClean="0">
                <a:hlinkClick r:id="rId2" tooltip="Edit this item"/>
              </a:rPr>
              <a:t> Embassy as Part of New Program, Nepal. </a:t>
            </a:r>
            <a:r>
              <a:rPr lang="en-US" sz="1100" i="1" dirty="0" smtClean="0">
                <a:hlinkClick r:id="rId2" tooltip="Edit this item"/>
              </a:rPr>
              <a:t>Revolution in South Asia</a:t>
            </a:r>
            <a:r>
              <a:rPr lang="en-US" sz="1100" dirty="0" smtClean="0">
                <a:hlinkClick r:id="rId2" tooltip="Edit this item"/>
              </a:rPr>
              <a:t>. Web. 3 Nov. 2013.</a:t>
            </a:r>
            <a:endParaRPr lang="en-US" sz="1100" b="1" dirty="0" smtClean="0">
              <a:hlinkClick r:id="rId2" tooltip="Edit this item"/>
            </a:endParaRPr>
          </a:p>
          <a:p>
            <a:r>
              <a:rPr lang="en-US" sz="1100" dirty="0" err="1" smtClean="0">
                <a:hlinkClick r:id="rId2" tooltip="Edit this item"/>
              </a:rPr>
              <a:t>Wagle</a:t>
            </a:r>
            <a:r>
              <a:rPr lang="en-US" sz="1100" dirty="0" smtClean="0">
                <a:hlinkClick r:id="rId2" tooltip="Edit this item"/>
              </a:rPr>
              <a:t>, </a:t>
            </a:r>
            <a:r>
              <a:rPr lang="en-US" sz="1100" dirty="0" err="1" smtClean="0">
                <a:hlinkClick r:id="rId2" tooltip="Edit this item"/>
              </a:rPr>
              <a:t>Dinesh</a:t>
            </a:r>
            <a:r>
              <a:rPr lang="en-US" sz="1100" dirty="0" smtClean="0">
                <a:hlinkClick r:id="rId2" tooltip="Edit this item"/>
              </a:rPr>
              <a:t>. </a:t>
            </a:r>
            <a:r>
              <a:rPr lang="en-US" sz="1100" i="1" dirty="0" smtClean="0">
                <a:hlinkClick r:id="rId2" tooltip="Edit this item"/>
              </a:rPr>
              <a:t>Where the statue of PN Shah once stood</a:t>
            </a:r>
            <a:r>
              <a:rPr lang="en-US" sz="1100" dirty="0" smtClean="0">
                <a:hlinkClick r:id="rId2" tooltip="Edit this item"/>
              </a:rPr>
              <a:t>. 2008. In the </a:t>
            </a:r>
            <a:r>
              <a:rPr lang="en-US" sz="1100" dirty="0" err="1" smtClean="0">
                <a:hlinkClick r:id="rId2" tooltip="Edit this item"/>
              </a:rPr>
              <a:t>Peopledom</a:t>
            </a:r>
            <a:r>
              <a:rPr lang="en-US" sz="1100" dirty="0" smtClean="0">
                <a:hlinkClick r:id="rId2" tooltip="Edit this item"/>
              </a:rPr>
              <a:t> of </a:t>
            </a:r>
            <a:r>
              <a:rPr lang="en-US" sz="1100" dirty="0" err="1" smtClean="0">
                <a:hlinkClick r:id="rId2" tooltip="Edit this item"/>
              </a:rPr>
              <a:t>Gorkha</a:t>
            </a:r>
            <a:r>
              <a:rPr lang="en-US" sz="1100" dirty="0" smtClean="0">
                <a:hlinkClick r:id="rId2" tooltip="Edit this item"/>
              </a:rPr>
              <a:t>, </a:t>
            </a:r>
            <a:r>
              <a:rPr lang="en-US" sz="1100" dirty="0" err="1" smtClean="0">
                <a:hlinkClick r:id="rId2" tooltip="Edit this item"/>
              </a:rPr>
              <a:t>Gorkha</a:t>
            </a:r>
            <a:r>
              <a:rPr lang="en-US" sz="1100" dirty="0" smtClean="0">
                <a:hlinkClick r:id="rId2" tooltip="Edit this item"/>
              </a:rPr>
              <a:t>, Nepal. </a:t>
            </a:r>
            <a:r>
              <a:rPr lang="en-US" sz="1100" i="1" dirty="0" err="1" smtClean="0">
                <a:hlinkClick r:id="rId2" tooltip="Edit this item"/>
              </a:rPr>
              <a:t>Wagle</a:t>
            </a:r>
            <a:r>
              <a:rPr lang="en-US" sz="1100" i="1" dirty="0" smtClean="0">
                <a:hlinkClick r:id="rId2" tooltip="Edit this item"/>
              </a:rPr>
              <a:t> Street Journal</a:t>
            </a:r>
            <a:r>
              <a:rPr lang="en-US" sz="1100" dirty="0" smtClean="0">
                <a:hlinkClick r:id="rId2" tooltip="Edit this item"/>
              </a:rPr>
              <a:t>. Web. 1 Nov. 2013.</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906</Words>
  <Application>Microsoft Office PowerPoint</Application>
  <PresentationFormat>On-screen Show (4:3)</PresentationFormat>
  <Paragraphs>45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Nepal Visual Narrative</vt:lpstr>
      <vt:lpstr>Monarchy</vt:lpstr>
      <vt:lpstr>Rise of the Maoists</vt:lpstr>
      <vt:lpstr>Maoists and the Government</vt:lpstr>
      <vt:lpstr>Civil War</vt:lpstr>
      <vt:lpstr>Civil War</vt:lpstr>
      <vt:lpstr>Nepalese Villages</vt:lpstr>
      <vt:lpstr>Issues</vt:lpstr>
      <vt:lpstr>Issues</vt:lpstr>
      <vt:lpstr>Resolutions?</vt:lpstr>
      <vt:lpstr>Sources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Nepal Visual Narrative</dc:title>
  <dc:creator>14VictoriaBG</dc:creator>
  <cp:lastModifiedBy>14VictoriaBG</cp:lastModifiedBy>
  <cp:revision>28</cp:revision>
  <dcterms:created xsi:type="dcterms:W3CDTF">2013-10-31T02:35:11Z</dcterms:created>
  <dcterms:modified xsi:type="dcterms:W3CDTF">2013-11-11T03:55:22Z</dcterms:modified>
</cp:coreProperties>
</file>