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4" r:id="rId3"/>
    <p:sldId id="257" r:id="rId4"/>
    <p:sldId id="256" r:id="rId5"/>
    <p:sldId id="266" r:id="rId6"/>
    <p:sldId id="267" r:id="rId7"/>
    <p:sldId id="268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91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8F8BA-221A-F745-A723-1BBACA8EE823}" type="datetimeFigureOut">
              <a:rPr lang="en-US" smtClean="0"/>
              <a:pPr/>
              <a:t>7/29/2010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016" y="3583562"/>
            <a:ext cx="7267150" cy="2512438"/>
          </a:xfrm>
        </p:spPr>
        <p:txBody>
          <a:bodyPr>
            <a:noAutofit/>
          </a:bodyPr>
          <a:lstStyle/>
          <a:p>
            <a:r>
              <a:rPr lang="en-US" sz="4700" b="1" dirty="0" smtClean="0">
                <a:solidFill>
                  <a:schemeClr val="tx1"/>
                </a:solidFill>
              </a:rPr>
              <a:t>Webinar #2: 29/07/2010</a:t>
            </a:r>
          </a:p>
          <a:p>
            <a:pPr algn="l"/>
            <a:r>
              <a:rPr lang="en-US" sz="2800" b="1" u="sng" dirty="0" smtClean="0">
                <a:solidFill>
                  <a:schemeClr val="tx1"/>
                </a:solidFill>
              </a:rPr>
              <a:t>Objectives: 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 Project updates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 Writing Advocacy letters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 NGO partnerships</a:t>
            </a:r>
          </a:p>
          <a:p>
            <a:pPr>
              <a:buFont typeface="Arial" pitchFamily="34" charset="0"/>
              <a:buChar char="•"/>
            </a:pPr>
            <a:endParaRPr lang="en-US" sz="4700" b="1" dirty="0" smtClean="0">
              <a:solidFill>
                <a:schemeClr val="tx1"/>
              </a:solidFill>
            </a:endParaRPr>
          </a:p>
          <a:p>
            <a:endParaRPr lang="en-US" sz="4700" b="1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Users\SCA Staff\Pictures\DeforestACTION\DeforestACTION combined 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248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017008" y="963168"/>
            <a:ext cx="3151632" cy="890016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en-GB" sz="4400" b="1" dirty="0" smtClean="0">
                <a:solidFill>
                  <a:schemeClr val="tx2">
                    <a:lumMod val="50000"/>
                  </a:schemeClr>
                </a:solidFill>
              </a:rPr>
              <a:t>School updates</a:t>
            </a:r>
            <a:endParaRPr lang="en-GB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7136" y="2731008"/>
            <a:ext cx="37172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000" dirty="0" smtClean="0"/>
              <a:t>Silverton Primary School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err="1" smtClean="0"/>
              <a:t>Ngee</a:t>
            </a:r>
            <a:r>
              <a:rPr lang="en-GB" sz="2000" dirty="0" smtClean="0"/>
              <a:t> Ann Secondary School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Dallas Primary School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Royal College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Hermit Park State Primary School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Crescent Girls' School</a:t>
            </a:r>
          </a:p>
          <a:p>
            <a:endParaRPr lang="en-GB" dirty="0"/>
          </a:p>
        </p:txBody>
      </p:sp>
      <p:sp>
        <p:nvSpPr>
          <p:cNvPr id="7" name="Teardrop 6"/>
          <p:cNvSpPr/>
          <p:nvPr/>
        </p:nvSpPr>
        <p:spPr>
          <a:xfrm>
            <a:off x="4619423" y="2304288"/>
            <a:ext cx="3549217" cy="2926080"/>
          </a:xfrm>
          <a:prstGeom prst="teardrop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Spend two minutes updating everyone on your </a:t>
            </a:r>
            <a:r>
              <a:rPr lang="en-GB" sz="2000" b="1" dirty="0" err="1" smtClean="0">
                <a:solidFill>
                  <a:schemeClr val="bg1"/>
                </a:solidFill>
              </a:rPr>
              <a:t>DeforestACTION</a:t>
            </a:r>
            <a:r>
              <a:rPr lang="en-GB" sz="2000" b="1" dirty="0" smtClean="0">
                <a:solidFill>
                  <a:schemeClr val="bg1"/>
                </a:solidFill>
              </a:rPr>
              <a:t> advocacy projects</a:t>
            </a:r>
            <a:endParaRPr lang="en-GB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34558" cy="17514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7782" y="268224"/>
            <a:ext cx="432793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600" b="1" dirty="0" smtClean="0"/>
              <a:t>Action and implementation:</a:t>
            </a:r>
          </a:p>
          <a:p>
            <a:pPr lvl="0"/>
            <a:r>
              <a:rPr lang="en-GB" sz="3600" b="1" dirty="0" smtClean="0"/>
              <a:t>Advocacy campaign </a:t>
            </a:r>
          </a:p>
          <a:p>
            <a:endParaRPr lang="en-US" sz="34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34158" y="2545770"/>
            <a:ext cx="7283250" cy="3282005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l"/>
            <a:r>
              <a:rPr lang="en-GB" dirty="0" smtClean="0">
                <a:solidFill>
                  <a:schemeClr val="tx1"/>
                </a:solidFill>
              </a:rPr>
              <a:t>Two important objectives for </a:t>
            </a:r>
            <a:r>
              <a:rPr lang="en-GB" dirty="0" smtClean="0">
                <a:solidFill>
                  <a:schemeClr val="tx1"/>
                </a:solidFill>
              </a:rPr>
              <a:t>this </a:t>
            </a:r>
            <a:r>
              <a:rPr lang="en-GB" dirty="0" smtClean="0">
                <a:solidFill>
                  <a:schemeClr val="tx1"/>
                </a:solidFill>
              </a:rPr>
              <a:t>stage in your Advocacy campaign: </a:t>
            </a:r>
          </a:p>
          <a:p>
            <a:pPr lvl="0" algn="l"/>
            <a:endParaRPr lang="en-GB" dirty="0" smtClean="0">
              <a:solidFill>
                <a:schemeClr val="tx1"/>
              </a:solidFill>
            </a:endParaRPr>
          </a:p>
          <a:p>
            <a:pPr lvl="0" algn="l">
              <a:buFontTx/>
              <a:buChar char="-"/>
            </a:pPr>
            <a:r>
              <a:rPr lang="en-GB" sz="2800" dirty="0" smtClean="0">
                <a:solidFill>
                  <a:schemeClr val="tx1"/>
                </a:solidFill>
              </a:rPr>
              <a:t>Raising awareness in your school / community/ government</a:t>
            </a:r>
          </a:p>
          <a:p>
            <a:pPr lvl="0" algn="l">
              <a:buFontTx/>
              <a:buChar char="-"/>
            </a:pPr>
            <a:r>
              <a:rPr lang="en-GB" sz="2800" dirty="0" smtClean="0">
                <a:solidFill>
                  <a:schemeClr val="tx1"/>
                </a:solidFill>
              </a:rPr>
              <a:t>Tree Safe programme </a:t>
            </a:r>
          </a:p>
          <a:p>
            <a:pPr algn="l"/>
            <a:endParaRPr lang="en-GB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22895" y="351700"/>
            <a:ext cx="2665968" cy="8267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47782" y="268224"/>
            <a:ext cx="43279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/>
              <a:t>Raising awareness:</a:t>
            </a:r>
            <a:endParaRPr lang="en-US" sz="3400" b="1" dirty="0"/>
          </a:p>
        </p:txBody>
      </p:sp>
      <p:pic>
        <p:nvPicPr>
          <p:cNvPr id="2050" name="Picture 2" descr="C:\Users\SCA Staff\Pictures\DeforestACTION\Visuals for site\20764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48788">
            <a:off x="617981" y="1357523"/>
            <a:ext cx="4762500" cy="3571875"/>
          </a:xfrm>
          <a:prstGeom prst="rect">
            <a:avLst/>
          </a:prstGeom>
          <a:noFill/>
        </p:spPr>
      </p:pic>
      <p:pic>
        <p:nvPicPr>
          <p:cNvPr id="2051" name="Picture 3" descr="C:\Users\SCA Staff\Pictures\DeforestACTION\Visuals for site\23267_114630388559340_3069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33388" y="883777"/>
            <a:ext cx="1905000" cy="2838450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77301" y="3925832"/>
            <a:ext cx="3698417" cy="239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400000">
            <a:off x="932795" y="3769608"/>
            <a:ext cx="22860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88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GB" sz="3600" b="1" dirty="0" smtClean="0"/>
              <a:t>How about raising awareness with local businesses and the GOVERNMENT??</a:t>
            </a:r>
            <a:endParaRPr lang="en-GB" sz="3600" b="1" dirty="0"/>
          </a:p>
        </p:txBody>
      </p:sp>
      <p:pic>
        <p:nvPicPr>
          <p:cNvPr id="3074" name="Picture 2" descr="http://t2.gstatic.com/images?q=tbn:ANd9GcTnwbRbsnj0p1ctkLK5Ot4HeBRL1W2TMQLTHUTX_6zMPKGeWOI&amp;t=1&amp;h=180&amp;w=206&amp;usg=__p8BcMVpxF_0_-iHJ2_b8E6FTEHo=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3110" y="1600200"/>
            <a:ext cx="3034065" cy="2651125"/>
          </a:xfrm>
          <a:prstGeom prst="rect">
            <a:avLst/>
          </a:prstGeom>
          <a:noFill/>
        </p:spPr>
      </p:pic>
      <p:pic>
        <p:nvPicPr>
          <p:cNvPr id="3076" name="Picture 4" descr="http://t2.gstatic.com/images?q=tbn:ANd9GcQ-ZriPHhh58H8PYneeBlxkgYfoQ7pUBaame3awLgpOY-UTyjQ&amp;t=1&amp;usg=__JggqWbFpaHau2xBWq8Wvwh2fwyE=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5111" y="1829032"/>
            <a:ext cx="3684905" cy="476980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8" name="Picture 6" descr="http://www.pages.drexel.edu/~cy34/pictures/pollutionglobe2crop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0518" y="3537003"/>
            <a:ext cx="3450336" cy="31672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b="1" dirty="0" smtClean="0"/>
              <a:t>Helping you write these letters: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Log into your </a:t>
            </a:r>
            <a:r>
              <a:rPr lang="en-GB" dirty="0" err="1" smtClean="0"/>
              <a:t>DeforestACTION</a:t>
            </a:r>
            <a:r>
              <a:rPr lang="en-GB" dirty="0" smtClean="0"/>
              <a:t> site</a:t>
            </a:r>
          </a:p>
          <a:p>
            <a:r>
              <a:rPr lang="en-GB" dirty="0" smtClean="0"/>
              <a:t>Under </a:t>
            </a:r>
            <a:r>
              <a:rPr lang="en-GB" u="sng" dirty="0" smtClean="0"/>
              <a:t>your classroom </a:t>
            </a:r>
            <a:r>
              <a:rPr lang="en-GB" dirty="0" smtClean="0"/>
              <a:t>click FILES</a:t>
            </a:r>
          </a:p>
          <a:p>
            <a:r>
              <a:rPr lang="en-GB" dirty="0" smtClean="0"/>
              <a:t>Under </a:t>
            </a:r>
            <a:r>
              <a:rPr lang="en-GB" u="sng" dirty="0" smtClean="0"/>
              <a:t>folders</a:t>
            </a:r>
            <a:r>
              <a:rPr lang="en-GB" dirty="0" smtClean="0"/>
              <a:t> click </a:t>
            </a:r>
            <a:r>
              <a:rPr lang="en-GB" dirty="0" err="1" smtClean="0"/>
              <a:t>DeforestACTION</a:t>
            </a:r>
            <a:r>
              <a:rPr lang="en-GB" dirty="0" smtClean="0"/>
              <a:t> Advocacy letter</a:t>
            </a:r>
            <a:endParaRPr lang="en-GB" dirty="0"/>
          </a:p>
        </p:txBody>
      </p:sp>
      <p:sp>
        <p:nvSpPr>
          <p:cNvPr id="4" name="Bevel 3"/>
          <p:cNvSpPr/>
          <p:nvPr/>
        </p:nvSpPr>
        <p:spPr>
          <a:xfrm>
            <a:off x="457200" y="4133088"/>
            <a:ext cx="8077200" cy="2462784"/>
          </a:xfrm>
          <a:prstGeom prst="bevel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Something to do before the next webinar:</a:t>
            </a:r>
          </a:p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Using the help sheets in the </a:t>
            </a:r>
            <a:r>
              <a:rPr lang="en-GB" b="1" dirty="0" err="1" smtClean="0">
                <a:solidFill>
                  <a:schemeClr val="tx1"/>
                </a:solidFill>
              </a:rPr>
              <a:t>DeforestACTION</a:t>
            </a:r>
            <a:r>
              <a:rPr lang="en-GB" b="1" dirty="0" smtClean="0">
                <a:solidFill>
                  <a:schemeClr val="tx1"/>
                </a:solidFill>
              </a:rPr>
              <a:t> advocacy file write a letter to key local/ international businesses and the government – NO HARM IN TRYING </a:t>
            </a:r>
            <a:r>
              <a:rPr lang="en-GB" b="1" dirty="0" smtClean="0">
                <a:solidFill>
                  <a:schemeClr val="tx1"/>
                </a:solidFill>
                <a:sym typeface="Wingdings" pitchFamily="2" charset="2"/>
              </a:rPr>
              <a:t></a:t>
            </a:r>
          </a:p>
          <a:p>
            <a:pPr algn="ctr"/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8258"/>
          </a:xfrm>
        </p:spPr>
        <p:txBody>
          <a:bodyPr>
            <a:normAutofit fontScale="90000"/>
          </a:bodyPr>
          <a:lstStyle/>
          <a:p>
            <a:pPr lvl="0"/>
            <a:r>
              <a:rPr lang="en-GB" dirty="0" smtClean="0"/>
              <a:t>Making the Tree Safe programme work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9472" y="4796869"/>
            <a:ext cx="7577328" cy="4122261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Why is fundraising important in your </a:t>
            </a:r>
            <a:r>
              <a:rPr lang="en-GB" dirty="0" err="1" smtClean="0"/>
              <a:t>DeforestACTION</a:t>
            </a:r>
            <a:r>
              <a:rPr lang="en-GB" dirty="0" smtClean="0"/>
              <a:t> campaigns well...</a:t>
            </a:r>
            <a:endParaRPr lang="en-GB" dirty="0"/>
          </a:p>
        </p:txBody>
      </p:sp>
      <p:pic>
        <p:nvPicPr>
          <p:cNvPr id="4" name="Picture 3" descr="tree_capirona_365_Cool Ear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687" y="1072896"/>
            <a:ext cx="3476625" cy="3333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NGO: Option 1</a:t>
            </a:r>
            <a:endParaRPr lang="en-GB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871" y="1492888"/>
            <a:ext cx="7923929" cy="460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Where will your fundraising money go?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Several possibilities:</a:t>
            </a:r>
          </a:p>
          <a:p>
            <a:pPr>
              <a:buNone/>
            </a:pPr>
            <a:endParaRPr lang="en-GB" b="1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en-GB" b="1" dirty="0" smtClean="0">
                <a:solidFill>
                  <a:schemeClr val="tx1"/>
                </a:solidFill>
              </a:rPr>
              <a:t>Protecting land  OR</a:t>
            </a:r>
          </a:p>
          <a:p>
            <a:pPr>
              <a:buFontTx/>
              <a:buChar char="-"/>
            </a:pPr>
            <a:r>
              <a:rPr lang="en-GB" b="1" dirty="0" smtClean="0">
                <a:solidFill>
                  <a:schemeClr val="tx1"/>
                </a:solidFill>
              </a:rPr>
              <a:t>There is a huge possibility that your fundraising will go towards creating a project where the outcome would be the </a:t>
            </a:r>
            <a:r>
              <a:rPr lang="en-GB" b="1" dirty="0" smtClean="0">
                <a:solidFill>
                  <a:srgbClr val="FF0000"/>
                </a:solidFill>
              </a:rPr>
              <a:t>government hand back land rights to the people</a:t>
            </a:r>
            <a:r>
              <a:rPr lang="en-GB" b="1" dirty="0" smtClean="0">
                <a:solidFill>
                  <a:schemeClr val="tx1"/>
                </a:solidFill>
              </a:rPr>
              <a:t>. Although this wouldn’t be schools protecting individual acres, it would be an incredible coup, to be responsible for such a landmark achievement and could result in the protection of a large and important habitat for Orang-utans.</a:t>
            </a:r>
          </a:p>
          <a:p>
            <a:pPr>
              <a:buFontTx/>
              <a:buChar char="-"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en-GB" dirty="0" smtClean="0"/>
              <a:t>Where next... Are you doing this by yourself...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 lvl="0">
              <a:buNone/>
            </a:pPr>
            <a:r>
              <a:rPr lang="en-GB" b="1" dirty="0" smtClean="0"/>
              <a:t>Overall vision:</a:t>
            </a:r>
            <a:endParaRPr lang="en-GB" b="1" dirty="0" smtClean="0"/>
          </a:p>
          <a:p>
            <a:pPr lvl="0"/>
            <a:r>
              <a:rPr lang="en-GB" dirty="0" smtClean="0"/>
              <a:t>12 </a:t>
            </a:r>
            <a:r>
              <a:rPr lang="en-GB" dirty="0" smtClean="0"/>
              <a:t>month programme to be launched </a:t>
            </a:r>
            <a:r>
              <a:rPr lang="en-GB" dirty="0" smtClean="0"/>
              <a:t>to </a:t>
            </a:r>
            <a:r>
              <a:rPr lang="en-GB" dirty="0" smtClean="0"/>
              <a:t>the World Wide PIL schools (this will involve thousands of schools joining the programme) </a:t>
            </a:r>
          </a:p>
          <a:p>
            <a:pPr lvl="0">
              <a:buNone/>
            </a:pPr>
            <a:endParaRPr lang="en-GB" dirty="0" smtClean="0"/>
          </a:p>
          <a:p>
            <a:pPr lvl="0">
              <a:buNone/>
            </a:pPr>
            <a:r>
              <a:rPr lang="en-GB" b="1" dirty="0" smtClean="0"/>
              <a:t>Before the next webinar:</a:t>
            </a:r>
          </a:p>
          <a:p>
            <a:pPr lvl="0">
              <a:buNone/>
            </a:pPr>
            <a:r>
              <a:rPr lang="en-GB" dirty="0" smtClean="0"/>
              <a:t>- Each school is to set milestones for themselves – what would you like to achieve as a school from this </a:t>
            </a:r>
            <a:r>
              <a:rPr lang="en-GB" dirty="0" smtClean="0"/>
              <a:t>programme</a:t>
            </a:r>
            <a:r>
              <a:rPr lang="en-GB" dirty="0" smtClean="0"/>
              <a:t> </a:t>
            </a:r>
            <a:r>
              <a:rPr lang="en-GB" dirty="0" smtClean="0"/>
              <a:t>over the next 12 months...</a:t>
            </a:r>
            <a:endParaRPr lang="en-GB" dirty="0" smtClean="0"/>
          </a:p>
          <a:p>
            <a:pPr lvl="0">
              <a:buNone/>
            </a:pPr>
            <a:r>
              <a:rPr lang="en-GB" dirty="0" smtClean="0"/>
              <a:t> </a:t>
            </a:r>
          </a:p>
          <a:p>
            <a:pPr lvl="0">
              <a:buNone/>
            </a:pPr>
            <a:r>
              <a:rPr lang="en-GB" i="1" dirty="0" smtClean="0"/>
              <a:t>Things to be thinking of...</a:t>
            </a:r>
          </a:p>
          <a:p>
            <a:pPr lvl="0"/>
            <a:r>
              <a:rPr lang="en-GB" dirty="0" smtClean="0"/>
              <a:t>How to make you campaign bigger and STRONGER </a:t>
            </a:r>
          </a:p>
          <a:p>
            <a:pPr lvl="0"/>
            <a:r>
              <a:rPr lang="en-GB" dirty="0" smtClean="0"/>
              <a:t>Methods of fundraising – students to write a list of things </a:t>
            </a:r>
            <a:r>
              <a:rPr lang="en-GB" dirty="0" smtClean="0"/>
              <a:t>their </a:t>
            </a:r>
            <a:r>
              <a:rPr lang="en-GB" dirty="0" smtClean="0"/>
              <a:t>school could </a:t>
            </a:r>
            <a:r>
              <a:rPr lang="en-GB" dirty="0" smtClean="0"/>
              <a:t>do and will do </a:t>
            </a:r>
            <a:r>
              <a:rPr lang="en-GB" dirty="0" smtClean="0"/>
              <a:t>to raise funds.</a:t>
            </a:r>
          </a:p>
          <a:p>
            <a:pPr lvl="0"/>
            <a:r>
              <a:rPr lang="en-GB" dirty="0" smtClean="0"/>
              <a:t>Pairing schools up – encouraging online collaboration </a:t>
            </a:r>
            <a:r>
              <a:rPr lang="en-GB" dirty="0" smtClean="0"/>
              <a:t>(too </a:t>
            </a:r>
            <a:r>
              <a:rPr lang="en-GB" dirty="0" smtClean="0"/>
              <a:t>easy </a:t>
            </a:r>
            <a:r>
              <a:rPr lang="en-GB" dirty="0" smtClean="0"/>
              <a:t>to work in </a:t>
            </a:r>
            <a:r>
              <a:rPr lang="en-GB" dirty="0" smtClean="0"/>
              <a:t>isolation).</a:t>
            </a:r>
            <a:endParaRPr lang="en-GB" dirty="0" smtClean="0"/>
          </a:p>
          <a:p>
            <a:pPr lvl="0"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3010</TotalTime>
  <Words>372</Words>
  <Application>Microsoft Office PowerPoint</Application>
  <PresentationFormat>On-screen Show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How about raising awareness with local businesses and the GOVERNMENT??</vt:lpstr>
      <vt:lpstr>Helping you write these letters:</vt:lpstr>
      <vt:lpstr>Making the Tree Safe programme work </vt:lpstr>
      <vt:lpstr>NGO: Option 1</vt:lpstr>
      <vt:lpstr>Where will your fundraising money go?</vt:lpstr>
      <vt:lpstr>Where next... Are you doing this by yourself...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 Hassan</dc:creator>
  <cp:lastModifiedBy>SCA Staff</cp:lastModifiedBy>
  <cp:revision>47</cp:revision>
  <dcterms:created xsi:type="dcterms:W3CDTF">2010-05-24T03:42:46Z</dcterms:created>
  <dcterms:modified xsi:type="dcterms:W3CDTF">2010-07-29T20:36:16Z</dcterms:modified>
</cp:coreProperties>
</file>