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Default Extension="fntdata" ContentType="application/x-fontdata"/>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wmf" ContentType="image/x-wmf"/>
  <Override PartName="/docProps/core.xml" ContentType="application/vnd.openxmlformats-package.core-properties+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embedTrueTypeFonts="1">
  <p:sldMasterIdLst>
    <p:sldMasterId id="2147483696" r:id="rId1"/>
  </p:sldMasterIdLst>
  <p:sldIdLst>
    <p:sldId id="256" r:id="rId2"/>
    <p:sldId id="257" r:id="rId3"/>
    <p:sldId id="258" r:id="rId4"/>
    <p:sldId id="259" r:id="rId5"/>
    <p:sldId id="260" r:id="rId6"/>
    <p:sldId id="261" r:id="rId7"/>
    <p:sldId id="262" r:id="rId8"/>
  </p:sldIdLst>
  <p:sldSz cx="9144000" cy="6858000" type="screen4x3"/>
  <p:notesSz cx="6858000" cy="9144000"/>
  <p:embeddedFontLst>
    <p:embeddedFont>
      <p:font typeface="Stencil"/>
      <p:regular r:id="rId9"/>
    </p:embeddedFont>
    <p:embeddedFont>
      <p:font typeface="Wingdings 2" charset="2"/>
      <p:regular r:id="rId10"/>
    </p:embeddedFont>
    <p:embeddedFont>
      <p:font typeface="Georgia"/>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B6F0BD"/>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620"/>
    <p:restoredTop sz="94660"/>
  </p:normalViewPr>
  <p:slideViewPr>
    <p:cSldViewPr>
      <p:cViewPr varScale="1">
        <p:scale>
          <a:sx n="104" d="100"/>
          <a:sy n="104" d="100"/>
        </p:scale>
        <p:origin x="-47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font" Target="fonts/font6.fntdata"/><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font" Target="fonts/font5.fntdata"/><Relationship Id="rId10"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interSettings" Target="printerSettings/printerSettings1.bin"/><Relationship Id="rId12" Type="http://schemas.openxmlformats.org/officeDocument/2006/relationships/font" Target="fonts/font4.fntdata"/><Relationship Id="rId17" Type="http://schemas.openxmlformats.org/officeDocument/2006/relationships/viewProps" Target="viewProps.xml"/><Relationship Id="rId19"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font" Target="fonts/font1.fntdata"/><Relationship Id="rId3" Type="http://schemas.openxmlformats.org/officeDocument/2006/relationships/slide" Target="slides/slide2.xml"/><Relationship Id="rId1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912F464-BBF6-44F6-B7F9-87FC172B7546}" type="datetimeFigureOut">
              <a:rPr lang="en-US" smtClean="0"/>
              <a:pPr/>
              <a:t>4/21/10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D4966E-3E53-49C1-9B64-41C57212747D}"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912F464-BBF6-44F6-B7F9-87FC172B7546}" type="datetimeFigureOut">
              <a:rPr lang="en-US" smtClean="0"/>
              <a:pPr/>
              <a:t>4/21/10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DD4966E-3E53-49C1-9B64-41C57212747D}"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0912F464-BBF6-44F6-B7F9-87FC172B7546}" type="datetimeFigureOut">
              <a:rPr lang="en-US" smtClean="0"/>
              <a:pPr/>
              <a:t>4/21/10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D4966E-3E53-49C1-9B64-41C57212747D}"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912F464-BBF6-44F6-B7F9-87FC172B7546}" type="datetimeFigureOut">
              <a:rPr lang="en-US" smtClean="0"/>
              <a:pPr/>
              <a:t>4/21/10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4966E-3E53-49C1-9B64-41C57212747D}"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912F464-BBF6-44F6-B7F9-87FC172B7546}" type="datetimeFigureOut">
              <a:rPr lang="en-US" smtClean="0"/>
              <a:pPr/>
              <a:t>4/21/10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DD4966E-3E53-49C1-9B64-41C57212747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912F464-BBF6-44F6-B7F9-87FC172B7546}" type="datetimeFigureOut">
              <a:rPr lang="en-US" smtClean="0"/>
              <a:pPr/>
              <a:t>4/21/10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DD4966E-3E53-49C1-9B64-41C5721274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912F464-BBF6-44F6-B7F9-87FC172B7546}" type="datetimeFigureOut">
              <a:rPr lang="en-US" smtClean="0"/>
              <a:pPr/>
              <a:t>4/21/10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DD4966E-3E53-49C1-9B64-41C5721274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DD4966E-3E53-49C1-9B64-41C57212747D}"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912F464-BBF6-44F6-B7F9-87FC172B7546}" type="datetimeFigureOut">
              <a:rPr lang="en-US" smtClean="0"/>
              <a:pPr/>
              <a:t>4/21/10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DD4966E-3E53-49C1-9B64-41C57212747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912F464-BBF6-44F6-B7F9-87FC172B7546}" type="datetimeFigureOut">
              <a:rPr lang="en-US" smtClean="0"/>
              <a:pPr/>
              <a:t>4/21/10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12F464-BBF6-44F6-B7F9-87FC172B7546}" type="datetimeFigureOut">
              <a:rPr lang="en-US" smtClean="0"/>
              <a:pPr/>
              <a:t>4/21/10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4966E-3E53-49C1-9B64-41C57212747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DD4966E-3E53-49C1-9B64-41C57212747D}"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12F464-BBF6-44F6-B7F9-87FC172B7546}" type="datetimeFigureOut">
              <a:rPr lang="en-US" smtClean="0"/>
              <a:pPr/>
              <a:t>4/21/10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912F464-BBF6-44F6-B7F9-87FC172B7546}" type="datetimeFigureOut">
              <a:rPr lang="en-US" smtClean="0"/>
              <a:pPr/>
              <a:t>4/21/10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DD4966E-3E53-49C1-9B64-41C57212747D}"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3" Type="http://schemas.openxmlformats.org/officeDocument/2006/relationships/image" Target="../media/image5.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image" Target="../media/image9.wmf"/><Relationship Id="rId1" Type="http://schemas.openxmlformats.org/officeDocument/2006/relationships/slideLayout" Target="../slideLayouts/slideLayout2.xml"/><Relationship Id="rId2" Type="http://schemas.openxmlformats.org/officeDocument/2006/relationships/image" Target="../media/image7.wmf"/><Relationship Id="rId3" Type="http://schemas.openxmlformats.org/officeDocument/2006/relationships/image" Target="../media/image8.wmf"/></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1600200" y="381000"/>
            <a:ext cx="6162264"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err="1"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DeforestACTION</a:t>
            </a: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 </a:t>
            </a:r>
          </a:p>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Proposal</a:t>
            </a:r>
            <a:endParaRPr lang="en-US" sz="5400" b="1" cap="none" spc="0" dirty="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endParaRPr>
          </a:p>
        </p:txBody>
      </p:sp>
      <p:sp>
        <p:nvSpPr>
          <p:cNvPr id="6" name="Rectangle 5"/>
          <p:cNvSpPr/>
          <p:nvPr/>
        </p:nvSpPr>
        <p:spPr>
          <a:xfrm>
            <a:off x="304799" y="2967335"/>
            <a:ext cx="8534401" cy="2862322"/>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Done by… </a:t>
            </a:r>
          </a:p>
          <a:p>
            <a:pPr algn="ctr"/>
            <a:endPar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a:p>
            <a:pPr algn="ct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Amruta, Angel, Eri, Yuri and Halyn </a:t>
            </a:r>
          </a:p>
          <a:p>
            <a:pPr algn="ctr"/>
            <a:r>
              <a:rPr lang="en-US" sz="36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Crescent </a:t>
            </a: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Girls School </a:t>
            </a:r>
          </a:p>
          <a:p>
            <a:pPr algn="ct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Singapore</a:t>
            </a:r>
            <a:endParaRPr lang="en-US" sz="3600" b="1" cap="none" spc="0"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nodeType="clickEffect">
                                  <p:stCondLst>
                                    <p:cond delay="0"/>
                                  </p:stCondLst>
                                  <p:iterate type="lt">
                                    <p:tmPct val="10000"/>
                                  </p:iterate>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p:cTn id="13" dur="500" fill="hold"/>
                                        <p:tgtEl>
                                          <p:spTgt spid="6">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xEl>
                                              <p:pRg st="3" end="3"/>
                                            </p:txEl>
                                          </p:spTgt>
                                        </p:tgtEl>
                                        <p:attrNameLst>
                                          <p:attrName>ppt_y</p:attrName>
                                        </p:attrNameLst>
                                      </p:cBhvr>
                                      <p:tavLst>
                                        <p:tav tm="0">
                                          <p:val>
                                            <p:strVal val="#ppt_y"/>
                                          </p:val>
                                        </p:tav>
                                        <p:tav tm="100000">
                                          <p:val>
                                            <p:strVal val="#ppt_y"/>
                                          </p:val>
                                        </p:tav>
                                      </p:tavLst>
                                    </p:anim>
                                    <p:anim calcmode="lin" valueType="num">
                                      <p:cBhvr>
                                        <p:cTn id="15" dur="500" fill="hold"/>
                                        <p:tgtEl>
                                          <p:spTgt spid="6">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xEl>
                                              <p:pRg st="3" end="3"/>
                                            </p:txEl>
                                          </p:spTgt>
                                        </p:tgtEl>
                                      </p:cBhvr>
                                    </p:animEffect>
                                  </p:childTnLst>
                                </p:cTn>
                              </p:par>
                              <p:par>
                                <p:cTn id="18" presetID="41" presetClass="entr" presetSubtype="0" fill="hold" nodeType="withEffect">
                                  <p:stCondLst>
                                    <p:cond delay="0"/>
                                  </p:stCondLst>
                                  <p:iterate type="lt">
                                    <p:tmPct val="10000"/>
                                  </p:iterate>
                                  <p:childTnLst>
                                    <p:set>
                                      <p:cBhvr>
                                        <p:cTn id="19" dur="1" fill="hold">
                                          <p:stCondLst>
                                            <p:cond delay="0"/>
                                          </p:stCondLst>
                                        </p:cTn>
                                        <p:tgtEl>
                                          <p:spTgt spid="6">
                                            <p:txEl>
                                              <p:pRg st="4" end="4"/>
                                            </p:txEl>
                                          </p:spTgt>
                                        </p:tgtEl>
                                        <p:attrNameLst>
                                          <p:attrName>style.visibility</p:attrName>
                                        </p:attrNameLst>
                                      </p:cBhvr>
                                      <p:to>
                                        <p:strVal val="visible"/>
                                      </p:to>
                                    </p:set>
                                    <p:anim calcmode="lin" valueType="num">
                                      <p:cBhvr>
                                        <p:cTn id="20" dur="500" fill="hold"/>
                                        <p:tgtEl>
                                          <p:spTgt spid="6">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xEl>
                                              <p:pRg st="4" end="4"/>
                                            </p:txEl>
                                          </p:spTgt>
                                        </p:tgtEl>
                                        <p:attrNameLst>
                                          <p:attrName>ppt_y</p:attrName>
                                        </p:attrNameLst>
                                      </p:cBhvr>
                                      <p:tavLst>
                                        <p:tav tm="0">
                                          <p:val>
                                            <p:strVal val="#ppt_y"/>
                                          </p:val>
                                        </p:tav>
                                        <p:tav tm="100000">
                                          <p:val>
                                            <p:strVal val="#ppt_y"/>
                                          </p:val>
                                        </p:tav>
                                      </p:tavLst>
                                    </p:anim>
                                    <p:anim calcmode="lin" valueType="num">
                                      <p:cBhvr>
                                        <p:cTn id="22" dur="500" fill="hold"/>
                                        <p:tgtEl>
                                          <p:spTgt spid="6">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2743200" y="228600"/>
            <a:ext cx="360226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overview</a:t>
            </a:r>
          </a:p>
        </p:txBody>
      </p:sp>
      <p:sp>
        <p:nvSpPr>
          <p:cNvPr id="5" name="Rectangle 4"/>
          <p:cNvSpPr/>
          <p:nvPr/>
        </p:nvSpPr>
        <p:spPr>
          <a:xfrm>
            <a:off x="3657600" y="1752600"/>
            <a:ext cx="5181601" cy="1754326"/>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742950" indent="-742950">
              <a:buFont typeface="Wingdings" pitchFamily="2" charset="2"/>
              <a:buChar char="ü"/>
            </a:pP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What is Deforestation? </a:t>
            </a:r>
          </a:p>
          <a:p>
            <a:pPr marL="742950" indent="-742950">
              <a:buFont typeface="Wingdings" pitchFamily="2" charset="2"/>
              <a:buChar char="ü"/>
            </a:pPr>
            <a:r>
              <a:rPr lang="en-US" sz="36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Our Action Plan</a:t>
            </a:r>
          </a:p>
          <a:p>
            <a:pPr marL="742950" indent="-742950">
              <a:buFont typeface="Wingdings" pitchFamily="2" charset="2"/>
              <a:buChar char="ü"/>
            </a:pPr>
            <a:r>
              <a:rPr lang="en-US" sz="36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Why Our Action Plan? </a:t>
            </a:r>
          </a:p>
        </p:txBody>
      </p:sp>
      <p:pic>
        <p:nvPicPr>
          <p:cNvPr id="1026" name="Picture 2" descr="C:\Users\090005\AppData\Local\Microsoft\Windows\Temporary Internet Files\Content.IE5\D6131R3C\MCj04417930000[1].png"/>
          <p:cNvPicPr>
            <a:picLocks noChangeAspect="1" noChangeArrowheads="1"/>
          </p:cNvPicPr>
          <p:nvPr/>
        </p:nvPicPr>
        <p:blipFill>
          <a:blip r:embed="rId2" cstate="print"/>
          <a:srcRect/>
          <a:stretch>
            <a:fillRect/>
          </a:stretch>
        </p:blipFill>
        <p:spPr bwMode="auto">
          <a:xfrm>
            <a:off x="0" y="1981200"/>
            <a:ext cx="3962400" cy="3962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2000"/>
                                        <p:tgtEl>
                                          <p:spTgt spid="5">
                                            <p:txEl>
                                              <p:pRg st="2" end="2"/>
                                            </p:txEl>
                                          </p:spTgt>
                                        </p:tgtEl>
                                      </p:cBhvr>
                                    </p:animEffect>
                                    <p:anim calcmode="lin" valueType="num">
                                      <p:cBhvr>
                                        <p:cTn id="20" dur="2000" fill="hold"/>
                                        <p:tgtEl>
                                          <p:spTgt spid="5">
                                            <p:txEl>
                                              <p:pRg st="2" end="2"/>
                                            </p:txEl>
                                          </p:spTgt>
                                        </p:tgtEl>
                                        <p:attrNameLst>
                                          <p:attrName>style.rotation</p:attrName>
                                        </p:attrNameLst>
                                      </p:cBhvr>
                                      <p:tavLst>
                                        <p:tav tm="0">
                                          <p:val>
                                            <p:fltVal val="720"/>
                                          </p:val>
                                        </p:tav>
                                        <p:tav tm="100000">
                                          <p:val>
                                            <p:fltVal val="0"/>
                                          </p:val>
                                        </p:tav>
                                      </p:tavLst>
                                    </p:anim>
                                    <p:anim calcmode="lin" valueType="num">
                                      <p:cBhvr>
                                        <p:cTn id="21" dur="2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2" dur="2000" fill="hold"/>
                                        <p:tgtEl>
                                          <p:spTgt spid="5">
                                            <p:txEl>
                                              <p:pRg st="2" end="2"/>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2286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What is deforestation?</a:t>
            </a:r>
          </a:p>
        </p:txBody>
      </p:sp>
      <p:sp>
        <p:nvSpPr>
          <p:cNvPr id="6" name="Rectangle 5"/>
          <p:cNvSpPr/>
          <p:nvPr/>
        </p:nvSpPr>
        <p:spPr>
          <a:xfrm>
            <a:off x="304800" y="1752600"/>
            <a:ext cx="8534401" cy="2431435"/>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28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Deforestation is the act of cutting down trees and forests. </a:t>
            </a:r>
          </a:p>
          <a:p>
            <a:pPr algn="ctr"/>
            <a:endParaRPr lang="en-US" sz="2800" b="1"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a:p>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No trees = No oxygen. </a:t>
            </a:r>
          </a:p>
          <a:p>
            <a:r>
              <a:rPr lang="en-US" sz="28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No trees = Less shade.</a:t>
            </a:r>
          </a:p>
          <a:p>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No trees = </a:t>
            </a:r>
            <a:r>
              <a:rPr lang="en-US" sz="4000" b="1" u="sng"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No tree animals</a:t>
            </a:r>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 </a:t>
            </a:r>
            <a:endParaRPr lang="en-US" sz="2800" b="1" cap="none" spc="0"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pic>
        <p:nvPicPr>
          <p:cNvPr id="2051" name="Picture 3" descr="C:\Users\090005\AppData\Local\Microsoft\Windows\Temporary Internet Files\Content.IE5\BHQ3SL0N\MCAN00716_0000[1].wmf"/>
          <p:cNvPicPr>
            <a:picLocks noChangeAspect="1" noChangeArrowheads="1"/>
          </p:cNvPicPr>
          <p:nvPr/>
        </p:nvPicPr>
        <p:blipFill>
          <a:blip r:embed="rId2" cstate="print"/>
          <a:srcRect/>
          <a:stretch>
            <a:fillRect/>
          </a:stretch>
        </p:blipFill>
        <p:spPr bwMode="auto">
          <a:xfrm>
            <a:off x="6019800" y="3642126"/>
            <a:ext cx="3124200" cy="3070263"/>
          </a:xfrm>
          <a:prstGeom prst="rect">
            <a:avLst/>
          </a:prstGeom>
          <a:noFill/>
        </p:spPr>
      </p:pic>
      <p:pic>
        <p:nvPicPr>
          <p:cNvPr id="2052" name="Picture 4" descr="C:\Users\090005\AppData\Local\Microsoft\Windows\Temporary Internet Files\Content.IE5\PAFZ7R5Z\MCj04376670000[1].wmf"/>
          <p:cNvPicPr>
            <a:picLocks noChangeAspect="1" noChangeArrowheads="1"/>
          </p:cNvPicPr>
          <p:nvPr/>
        </p:nvPicPr>
        <p:blipFill>
          <a:blip r:embed="rId3" cstate="print"/>
          <a:srcRect/>
          <a:stretch>
            <a:fillRect/>
          </a:stretch>
        </p:blipFill>
        <p:spPr bwMode="auto">
          <a:xfrm>
            <a:off x="685800" y="4800600"/>
            <a:ext cx="1882775" cy="1803400"/>
          </a:xfrm>
          <a:prstGeom prst="rect">
            <a:avLst/>
          </a:prstGeom>
          <a:noFill/>
        </p:spPr>
      </p:pic>
      <p:pic>
        <p:nvPicPr>
          <p:cNvPr id="10" name="Picture 4" descr="C:\Users\090005\AppData\Local\Microsoft\Windows\Temporary Internet Files\Content.IE5\PAFZ7R5Z\MCj04376670000[1].wmf"/>
          <p:cNvPicPr>
            <a:picLocks noChangeAspect="1" noChangeArrowheads="1"/>
          </p:cNvPicPr>
          <p:nvPr/>
        </p:nvPicPr>
        <p:blipFill>
          <a:blip r:embed="rId3" cstate="print"/>
          <a:srcRect/>
          <a:stretch>
            <a:fillRect/>
          </a:stretch>
        </p:blipFill>
        <p:spPr bwMode="auto">
          <a:xfrm>
            <a:off x="3124200" y="4800600"/>
            <a:ext cx="1882775" cy="18034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2052"/>
                                        </p:tgtEl>
                                        <p:attrNameLst>
                                          <p:attrName>ppt_w</p:attrName>
                                        </p:attrNameLst>
                                      </p:cBhvr>
                                      <p:tavLst>
                                        <p:tav tm="0">
                                          <p:val>
                                            <p:strVal val="ppt_w"/>
                                          </p:val>
                                        </p:tav>
                                        <p:tav tm="100000">
                                          <p:val>
                                            <p:strVal val="ppt_w*0.70"/>
                                          </p:val>
                                        </p:tav>
                                      </p:tavLst>
                                    </p:anim>
                                    <p:anim calcmode="lin" valueType="num">
                                      <p:cBhvr>
                                        <p:cTn id="7" dur="1000"/>
                                        <p:tgtEl>
                                          <p:spTgt spid="2052"/>
                                        </p:tgtEl>
                                        <p:attrNameLst>
                                          <p:attrName>ppt_h</p:attrName>
                                        </p:attrNameLst>
                                      </p:cBhvr>
                                      <p:tavLst>
                                        <p:tav tm="0">
                                          <p:val>
                                            <p:strVal val="ppt_h"/>
                                          </p:val>
                                        </p:tav>
                                        <p:tav tm="100000">
                                          <p:val>
                                            <p:strVal val="ppt_h"/>
                                          </p:val>
                                        </p:tav>
                                      </p:tavLst>
                                    </p:anim>
                                    <p:animEffect transition="out" filter="fade">
                                      <p:cBhvr>
                                        <p:cTn id="8" dur="1000"/>
                                        <p:tgtEl>
                                          <p:spTgt spid="2052"/>
                                        </p:tgtEl>
                                      </p:cBhvr>
                                    </p:animEffect>
                                    <p:set>
                                      <p:cBhvr>
                                        <p:cTn id="9" dur="1" fill="hold">
                                          <p:stCondLst>
                                            <p:cond delay="999"/>
                                          </p:stCondLst>
                                        </p:cTn>
                                        <p:tgtEl>
                                          <p:spTgt spid="205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37" presetClass="exit" presetSubtype="0" fill="hold" nodeType="clickEffect">
                                  <p:stCondLst>
                                    <p:cond delay="0"/>
                                  </p:stCondLst>
                                  <p:childTnLst>
                                    <p:animEffect transition="out" filter="fade">
                                      <p:cBhvr>
                                        <p:cTn id="13" dur="1000"/>
                                        <p:tgtEl>
                                          <p:spTgt spid="10"/>
                                        </p:tgtEl>
                                      </p:cBhvr>
                                    </p:animEffect>
                                    <p:anim calcmode="lin" valueType="num">
                                      <p:cBhvr>
                                        <p:cTn id="14" dur="1000"/>
                                        <p:tgtEl>
                                          <p:spTgt spid="10"/>
                                        </p:tgtEl>
                                        <p:attrNameLst>
                                          <p:attrName>ppt_x</p:attrName>
                                        </p:attrNameLst>
                                      </p:cBhvr>
                                      <p:tavLst>
                                        <p:tav tm="0">
                                          <p:val>
                                            <p:strVal val="ppt_x"/>
                                          </p:val>
                                        </p:tav>
                                        <p:tav tm="100000">
                                          <p:val>
                                            <p:strVal val="ppt_x"/>
                                          </p:val>
                                        </p:tav>
                                      </p:tavLst>
                                    </p:anim>
                                    <p:anim calcmode="lin" valueType="num">
                                      <p:cBhvr>
                                        <p:cTn id="15" dur="100" decel="100000"/>
                                        <p:tgtEl>
                                          <p:spTgt spid="10"/>
                                        </p:tgtEl>
                                        <p:attrNameLst>
                                          <p:attrName>ppt_y</p:attrName>
                                        </p:attrNameLst>
                                      </p:cBhvr>
                                      <p:tavLst>
                                        <p:tav tm="0">
                                          <p:val>
                                            <p:strVal val="ppt_y"/>
                                          </p:val>
                                        </p:tav>
                                        <p:tav tm="100000">
                                          <p:val>
                                            <p:strVal val="ppt_y-.03"/>
                                          </p:val>
                                        </p:tav>
                                      </p:tavLst>
                                    </p:anim>
                                    <p:anim calcmode="lin" valueType="num">
                                      <p:cBhvr>
                                        <p:cTn id="16" dur="900" accel="100000">
                                          <p:stCondLst>
                                            <p:cond delay="100"/>
                                          </p:stCondLst>
                                        </p:cTn>
                                        <p:tgtEl>
                                          <p:spTgt spid="10"/>
                                        </p:tgtEl>
                                        <p:attrNameLst>
                                          <p:attrName>ppt_y</p:attrName>
                                        </p:attrNameLst>
                                      </p:cBhvr>
                                      <p:tavLst>
                                        <p:tav tm="0">
                                          <p:val>
                                            <p:strVal val="ppt_y"/>
                                          </p:val>
                                        </p:tav>
                                        <p:tav tm="100000">
                                          <p:val>
                                            <p:strVal val="ppt_y+1"/>
                                          </p:val>
                                        </p:tav>
                                      </p:tavLst>
                                    </p:anim>
                                    <p:set>
                                      <p:cBhvr>
                                        <p:cTn id="17"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0" y="2286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Our action plan</a:t>
            </a:r>
          </a:p>
        </p:txBody>
      </p:sp>
      <p:sp>
        <p:nvSpPr>
          <p:cNvPr id="6" name="Rectangle 5"/>
          <p:cNvSpPr/>
          <p:nvPr/>
        </p:nvSpPr>
        <p:spPr>
          <a:xfrm>
            <a:off x="304800" y="1676400"/>
            <a:ext cx="8382000" cy="4401205"/>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Our Action Plan is for the government to keep a record of every tree in their country, by marking each tree and keeping the record filed confidentially. Anyone who wishes to cut down a tree must seek permission</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 from the government, and all planted trees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must be registered. Failure to comply with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the aforementioned conditions would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instigate legal action. </a:t>
            </a:r>
          </a:p>
          <a:p>
            <a:pPr algn="just"/>
            <a:endParaRPr lang="en-US" sz="2800" b="1"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 </a:t>
            </a:r>
            <a:endParaRPr lang="en-US" sz="2800" b="1" cap="none" spc="0"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pic>
        <p:nvPicPr>
          <p:cNvPr id="3074" name="Picture 2" descr="C:\Users\090005\AppData\Local\Microsoft\Windows\Temporary Internet Files\Content.IE5\OFTU44GU\MCj04398240000[1].png"/>
          <p:cNvPicPr>
            <a:picLocks noChangeAspect="1" noChangeArrowheads="1"/>
          </p:cNvPicPr>
          <p:nvPr/>
        </p:nvPicPr>
        <p:blipFill>
          <a:blip r:embed="rId2" cstate="print"/>
          <a:srcRect/>
          <a:stretch>
            <a:fillRect/>
          </a:stretch>
        </p:blipFill>
        <p:spPr bwMode="auto">
          <a:xfrm>
            <a:off x="6629400" y="4343400"/>
            <a:ext cx="2514600" cy="25146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2286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Our action plan</a:t>
            </a:r>
          </a:p>
        </p:txBody>
      </p:sp>
      <p:sp>
        <p:nvSpPr>
          <p:cNvPr id="5" name="Rectangle 4"/>
          <p:cNvSpPr/>
          <p:nvPr/>
        </p:nvSpPr>
        <p:spPr>
          <a:xfrm>
            <a:off x="304800" y="1676400"/>
            <a:ext cx="8382000" cy="2246769"/>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Also, there would be a fine imposed on anyone who asked to cut down a tree, with an equal-amount bonus for anyone who registered to plant their own tree. All companies would be limited to cutting down only three trees per month, while all individuals would be limited to one. </a:t>
            </a:r>
            <a:endParaRPr lang="en-US" sz="2800" b="1" cap="none" spc="0" dirty="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pic>
        <p:nvPicPr>
          <p:cNvPr id="4098" name="Picture 2" descr="C:\Program Files\Microsoft Office\MEDIA\CAGCAT10\j0222015.wmf"/>
          <p:cNvPicPr>
            <a:picLocks noChangeAspect="1" noChangeArrowheads="1"/>
          </p:cNvPicPr>
          <p:nvPr/>
        </p:nvPicPr>
        <p:blipFill>
          <a:blip r:embed="rId2" cstate="print"/>
          <a:srcRect/>
          <a:stretch>
            <a:fillRect/>
          </a:stretch>
        </p:blipFill>
        <p:spPr bwMode="auto">
          <a:xfrm>
            <a:off x="3581400" y="4724400"/>
            <a:ext cx="1780337" cy="1786738"/>
          </a:xfrm>
          <a:prstGeom prst="rect">
            <a:avLst/>
          </a:prstGeom>
          <a:noFill/>
        </p:spPr>
      </p:pic>
      <p:pic>
        <p:nvPicPr>
          <p:cNvPr id="4099" name="Picture 3" descr="C:\Program Files\Microsoft Office\MEDIA\CAGCAT10\j0222019.wmf"/>
          <p:cNvPicPr>
            <a:picLocks noChangeAspect="1" noChangeArrowheads="1"/>
          </p:cNvPicPr>
          <p:nvPr/>
        </p:nvPicPr>
        <p:blipFill>
          <a:blip r:embed="rId3" cstate="print"/>
          <a:srcRect/>
          <a:stretch>
            <a:fillRect/>
          </a:stretch>
        </p:blipFill>
        <p:spPr bwMode="auto">
          <a:xfrm>
            <a:off x="6629400" y="4800600"/>
            <a:ext cx="1781251" cy="1787652"/>
          </a:xfrm>
          <a:prstGeom prst="rect">
            <a:avLst/>
          </a:prstGeom>
          <a:noFill/>
        </p:spPr>
      </p:pic>
      <p:pic>
        <p:nvPicPr>
          <p:cNvPr id="4100" name="Picture 4" descr="C:\Program Files\Microsoft Office\MEDIA\CAGCAT10\j0222021.wmf"/>
          <p:cNvPicPr>
            <a:picLocks noChangeAspect="1" noChangeArrowheads="1"/>
          </p:cNvPicPr>
          <p:nvPr/>
        </p:nvPicPr>
        <p:blipFill>
          <a:blip r:embed="rId4" cstate="print"/>
          <a:srcRect/>
          <a:stretch>
            <a:fillRect/>
          </a:stretch>
        </p:blipFill>
        <p:spPr bwMode="auto">
          <a:xfrm>
            <a:off x="685800" y="4648200"/>
            <a:ext cx="1781251" cy="1787652"/>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10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4098"/>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409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2286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Why our action plan?</a:t>
            </a:r>
          </a:p>
        </p:txBody>
      </p:sp>
      <p:sp>
        <p:nvSpPr>
          <p:cNvPr id="5" name="Rectangle 4"/>
          <p:cNvSpPr/>
          <p:nvPr/>
        </p:nvSpPr>
        <p:spPr>
          <a:xfrm>
            <a:off x="304800" y="1676400"/>
            <a:ext cx="8382000" cy="3539430"/>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The fine imposed on those who asked to cut down a tree would make people reluctant to cut down trees and eager to plant more trees, in order to receive the bonus. Also, through our Action Plan, the government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can control, observe and monitor how many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trees are cut down each month and by which</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companies/individuals. Our idea can also be </a:t>
            </a:r>
          </a:p>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carried out globally, and with a low cost. </a:t>
            </a:r>
            <a:endParaRPr lang="en-US" sz="28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pic>
        <p:nvPicPr>
          <p:cNvPr id="5129" name="Picture 9" descr="C:\Users\090005\AppData\Local\Microsoft\Windows\Temporary Internet Files\Content.IE5\YHPPRZ35\MCj04380730000[1].png"/>
          <p:cNvPicPr>
            <a:picLocks noChangeAspect="1" noChangeArrowheads="1"/>
          </p:cNvPicPr>
          <p:nvPr/>
        </p:nvPicPr>
        <p:blipFill>
          <a:blip r:embed="rId2" cstate="print"/>
          <a:srcRect/>
          <a:stretch>
            <a:fillRect/>
          </a:stretch>
        </p:blipFill>
        <p:spPr bwMode="auto">
          <a:xfrm>
            <a:off x="7315200" y="4648200"/>
            <a:ext cx="2044065" cy="22098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1000" fill="hold"/>
                                        <p:tgtEl>
                                          <p:spTgt spid="512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0" y="2286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Stop deforestation!</a:t>
            </a:r>
          </a:p>
        </p:txBody>
      </p:sp>
      <p:sp>
        <p:nvSpPr>
          <p:cNvPr id="6" name="Rectangle 5"/>
          <p:cNvSpPr/>
          <p:nvPr/>
        </p:nvSpPr>
        <p:spPr>
          <a:xfrm>
            <a:off x="0" y="4724400"/>
            <a:ext cx="91440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solidFill>
                  <a:srgbClr val="00B050"/>
                </a:solidFill>
                <a:effectLst>
                  <a:glow rad="228600">
                    <a:srgbClr val="B6F0BD"/>
                  </a:glow>
                  <a:outerShdw blurRad="50800" dist="39000" dir="5460000" algn="tl">
                    <a:srgbClr val="000000">
                      <a:alpha val="38000"/>
                    </a:srgbClr>
                  </a:outerShdw>
                  <a:reflection blurRad="6350" stA="55000" endA="50" endPos="85000" dist="60007" dir="5400000" sy="-100000" algn="bl" rotWithShape="0"/>
                </a:effectLst>
                <a:latin typeface="Stencil" pitchFamily="82" charset="0"/>
              </a:rPr>
              <a:t>The End</a:t>
            </a:r>
          </a:p>
        </p:txBody>
      </p:sp>
      <p:sp>
        <p:nvSpPr>
          <p:cNvPr id="7" name="Rectangle 6"/>
          <p:cNvSpPr/>
          <p:nvPr/>
        </p:nvSpPr>
        <p:spPr>
          <a:xfrm>
            <a:off x="304800" y="1676400"/>
            <a:ext cx="8382000" cy="1384995"/>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just"/>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rPr>
              <a:t>We believe our action plan will help prevent deforestation, and that deforestation can be stopped, if we all put a little more effort into it. </a:t>
            </a:r>
            <a:r>
              <a:rPr lang="en-US" sz="2800" b="1"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sym typeface="Wingdings" pitchFamily="2" charset="2"/>
              </a:rPr>
              <a:t>So stop deforestation before it’s too late! </a:t>
            </a:r>
            <a:endParaRPr lang="en-US" sz="2800" b="1" cap="none" spc="0" dirty="0" smtClean="0">
              <a:ln>
                <a:prstDash val="solid"/>
              </a:ln>
              <a:solidFill>
                <a:srgbClr val="006600"/>
              </a:solidFill>
              <a:effectLst>
                <a:glow rad="63500">
                  <a:srgbClr val="B6F0BD">
                    <a:alpha val="40000"/>
                  </a:srgbClr>
                </a:glow>
                <a:outerShdw blurRad="88000" dist="50800" dir="5040000" algn="tl">
                  <a:schemeClr val="accent4">
                    <a:tint val="80000"/>
                    <a:satMod val="250000"/>
                    <a:alpha val="45000"/>
                  </a:schemeClr>
                </a:outerShdw>
              </a:effectLst>
              <a:latin typeface="Qlassik Medium" pitchFamily="82" charset="0"/>
            </a:endParaRPr>
          </a:p>
        </p:txBody>
      </p:sp>
      <p:pic>
        <p:nvPicPr>
          <p:cNvPr id="6146" name="Picture 2" descr="C:\Users\090005\AppData\Local\Microsoft\Windows\Temporary Internet Files\Content.IE5\I0YTPU5R\MCj04380740000[1].png"/>
          <p:cNvPicPr>
            <a:picLocks noChangeAspect="1" noChangeArrowheads="1"/>
          </p:cNvPicPr>
          <p:nvPr/>
        </p:nvPicPr>
        <p:blipFill>
          <a:blip r:embed="rId2" cstate="print"/>
          <a:srcRect/>
          <a:stretch>
            <a:fillRect/>
          </a:stretch>
        </p:blipFill>
        <p:spPr bwMode="auto">
          <a:xfrm>
            <a:off x="381000" y="3352800"/>
            <a:ext cx="1600200" cy="1600200"/>
          </a:xfrm>
          <a:prstGeom prst="rect">
            <a:avLst/>
          </a:prstGeom>
          <a:noFill/>
        </p:spPr>
      </p:pic>
      <p:pic>
        <p:nvPicPr>
          <p:cNvPr id="12" name="Picture 2" descr="C:\Users\090005\AppData\Local\Microsoft\Windows\Temporary Internet Files\Content.IE5\I0YTPU5R\MCj04380740000[1].png"/>
          <p:cNvPicPr>
            <a:picLocks noChangeAspect="1" noChangeArrowheads="1"/>
          </p:cNvPicPr>
          <p:nvPr/>
        </p:nvPicPr>
        <p:blipFill>
          <a:blip r:embed="rId2" cstate="print"/>
          <a:srcRect/>
          <a:stretch>
            <a:fillRect/>
          </a:stretch>
        </p:blipFill>
        <p:spPr bwMode="auto">
          <a:xfrm>
            <a:off x="2057400" y="3352800"/>
            <a:ext cx="1600200" cy="1600200"/>
          </a:xfrm>
          <a:prstGeom prst="rect">
            <a:avLst/>
          </a:prstGeom>
          <a:noFill/>
        </p:spPr>
      </p:pic>
      <p:pic>
        <p:nvPicPr>
          <p:cNvPr id="13" name="Picture 2" descr="C:\Users\090005\AppData\Local\Microsoft\Windows\Temporary Internet Files\Content.IE5\I0YTPU5R\MCj04380740000[1].png"/>
          <p:cNvPicPr>
            <a:picLocks noChangeAspect="1" noChangeArrowheads="1"/>
          </p:cNvPicPr>
          <p:nvPr/>
        </p:nvPicPr>
        <p:blipFill>
          <a:blip r:embed="rId2" cstate="print"/>
          <a:srcRect/>
          <a:stretch>
            <a:fillRect/>
          </a:stretch>
        </p:blipFill>
        <p:spPr bwMode="auto">
          <a:xfrm>
            <a:off x="3733800" y="3352800"/>
            <a:ext cx="1600200" cy="1600200"/>
          </a:xfrm>
          <a:prstGeom prst="rect">
            <a:avLst/>
          </a:prstGeom>
          <a:noFill/>
        </p:spPr>
      </p:pic>
      <p:pic>
        <p:nvPicPr>
          <p:cNvPr id="14" name="Picture 2" descr="C:\Users\090005\AppData\Local\Microsoft\Windows\Temporary Internet Files\Content.IE5\I0YTPU5R\MCj04380740000[1].png"/>
          <p:cNvPicPr>
            <a:picLocks noChangeAspect="1" noChangeArrowheads="1"/>
          </p:cNvPicPr>
          <p:nvPr/>
        </p:nvPicPr>
        <p:blipFill>
          <a:blip r:embed="rId2" cstate="print"/>
          <a:srcRect/>
          <a:stretch>
            <a:fillRect/>
          </a:stretch>
        </p:blipFill>
        <p:spPr bwMode="auto">
          <a:xfrm>
            <a:off x="5410200" y="3352800"/>
            <a:ext cx="1600200" cy="1600200"/>
          </a:xfrm>
          <a:prstGeom prst="rect">
            <a:avLst/>
          </a:prstGeom>
          <a:noFill/>
        </p:spPr>
      </p:pic>
      <p:pic>
        <p:nvPicPr>
          <p:cNvPr id="15" name="Picture 2" descr="C:\Users\090005\AppData\Local\Microsoft\Windows\Temporary Internet Files\Content.IE5\I0YTPU5R\MCj04380740000[1].png"/>
          <p:cNvPicPr>
            <a:picLocks noChangeAspect="1" noChangeArrowheads="1"/>
          </p:cNvPicPr>
          <p:nvPr/>
        </p:nvPicPr>
        <p:blipFill>
          <a:blip r:embed="rId2" cstate="print"/>
          <a:srcRect/>
          <a:stretch>
            <a:fillRect/>
          </a:stretch>
        </p:blipFill>
        <p:spPr bwMode="auto">
          <a:xfrm>
            <a:off x="7010400" y="3352800"/>
            <a:ext cx="1600200" cy="16002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7"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ustom 101">
      <a:dk1>
        <a:sysClr val="windowText" lastClr="000000"/>
      </a:dk1>
      <a:lt1>
        <a:sysClr val="window" lastClr="FFFFFF"/>
      </a:lt1>
      <a:dk2>
        <a:srgbClr val="646B86"/>
      </a:dk2>
      <a:lt2>
        <a:srgbClr val="B8E4C7"/>
      </a:lt2>
      <a:accent1>
        <a:srgbClr val="D16349"/>
      </a:accent1>
      <a:accent2>
        <a:srgbClr val="CCB400"/>
      </a:accent2>
      <a:accent3>
        <a:srgbClr val="78C281"/>
      </a:accent3>
      <a:accent4>
        <a:srgbClr val="8C7B70"/>
      </a:accent4>
      <a:accent5>
        <a:srgbClr val="8FB08C"/>
      </a:accent5>
      <a:accent6>
        <a:srgbClr val="D19049"/>
      </a:accent6>
      <a:hlink>
        <a:srgbClr val="08CE70"/>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73</TotalTime>
  <Words>319</Words>
  <Application>Microsoft Macintosh PowerPoint</Application>
  <PresentationFormat>On-screen Show (4:3)</PresentationFormat>
  <Paragraphs>36</Paragraphs>
  <Slides>7</Slides>
  <Notes>0</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7</vt:i4>
      </vt:variant>
    </vt:vector>
  </HeadingPairs>
  <TitlesOfParts>
    <vt:vector size="11" baseType="lpstr">
      <vt:lpstr>Stencil</vt:lpstr>
      <vt:lpstr>Wingdings 2</vt:lpstr>
      <vt:lpstr>Georgia</vt:lpstr>
      <vt:lpstr>Civic</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AUNG ERI YIN-SOE</dc:creator>
  <cp:lastModifiedBy>Sara Hassan</cp:lastModifiedBy>
  <cp:revision>6</cp:revision>
  <dcterms:created xsi:type="dcterms:W3CDTF">2010-04-21T14:36:14Z</dcterms:created>
  <dcterms:modified xsi:type="dcterms:W3CDTF">2010-04-21T14:39:35Z</dcterms:modified>
</cp:coreProperties>
</file>