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handoutMasters/handoutMaster1.xml" ContentType="application/vnd.openxmlformats-officedocument.presentationml.handoutMaster+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797675" cy="9982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2" d="100"/>
          <a:sy n="92" d="100"/>
        </p:scale>
        <p:origin x="-816"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presProps" Target="pres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printerSettings" Target="printerSettings/printerSettings1.bin"/><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viewProps" Target="viewProps.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911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9110"/>
          </a:xfrm>
          <a:prstGeom prst="rect">
            <a:avLst/>
          </a:prstGeom>
        </p:spPr>
        <p:txBody>
          <a:bodyPr vert="horz" lIns="91440" tIns="45720" rIns="91440" bIns="45720" rtlCol="0"/>
          <a:lstStyle>
            <a:lvl1pPr algn="r">
              <a:defRPr sz="1200"/>
            </a:lvl1pPr>
          </a:lstStyle>
          <a:p>
            <a:fld id="{CC7B9ABD-7B02-417B-9DC3-22870F65CA26}" type="datetimeFigureOut">
              <a:rPr lang="en-US" smtClean="0"/>
              <a:pPr/>
              <a:t>4/21/10</a:t>
            </a:fld>
            <a:endParaRPr lang="en-AU"/>
          </a:p>
        </p:txBody>
      </p:sp>
      <p:sp>
        <p:nvSpPr>
          <p:cNvPr id="4" name="Footer Placeholder 3"/>
          <p:cNvSpPr>
            <a:spLocks noGrp="1"/>
          </p:cNvSpPr>
          <p:nvPr>
            <p:ph type="ftr" sz="quarter" idx="2"/>
          </p:nvPr>
        </p:nvSpPr>
        <p:spPr>
          <a:xfrm>
            <a:off x="0" y="9481358"/>
            <a:ext cx="2945659" cy="49911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81358"/>
            <a:ext cx="2945659" cy="499110"/>
          </a:xfrm>
          <a:prstGeom prst="rect">
            <a:avLst/>
          </a:prstGeom>
        </p:spPr>
        <p:txBody>
          <a:bodyPr vert="horz" lIns="91440" tIns="45720" rIns="91440" bIns="45720" rtlCol="0" anchor="b"/>
          <a:lstStyle>
            <a:lvl1pPr algn="r">
              <a:defRPr sz="1200"/>
            </a:lvl1pPr>
          </a:lstStyle>
          <a:p>
            <a:fld id="{9B81B210-C20C-4D97-A5E9-716130327F82}" type="slidenum">
              <a:rPr lang="en-AU" smtClean="0"/>
              <a:pPr/>
              <a:t>‹#›</a:t>
            </a:fld>
            <a:endParaRPr lang="en-A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189A90C6-F94F-47EB-BF32-BD9BB7AFAB2D}" type="datetimeFigureOut">
              <a:rPr lang="en-US" smtClean="0"/>
              <a:pPr/>
              <a:t>4/21/10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89A90C6-F94F-47EB-BF32-BD9BB7AFAB2D}" type="datetimeFigureOut">
              <a:rPr lang="en-US" smtClean="0"/>
              <a:pPr/>
              <a:t>4/21/10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9A90C6-F94F-47EB-BF32-BD9BB7AFAB2D}" type="datetimeFigureOut">
              <a:rPr lang="en-US" smtClean="0"/>
              <a:pPr/>
              <a:t>4/21/10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189A90C6-F94F-47EB-BF32-BD9BB7AFAB2D}" type="datetimeFigureOut">
              <a:rPr lang="en-US" smtClean="0"/>
              <a:pPr/>
              <a:t>4/21/10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189A90C6-F94F-47EB-BF32-BD9BB7AFAB2D}" type="datetimeFigureOut">
              <a:rPr lang="en-US" smtClean="0"/>
              <a:pPr/>
              <a:t>4/21/10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189A90C6-F94F-47EB-BF32-BD9BB7AFAB2D}" type="datetimeFigureOut">
              <a:rPr lang="en-US" smtClean="0"/>
              <a:pPr/>
              <a:t>4/21/10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9A90C6-F94F-47EB-BF32-BD9BB7AFAB2D}" type="datetimeFigureOut">
              <a:rPr lang="en-US" smtClean="0"/>
              <a:pPr/>
              <a:t>4/21/10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9A90C6-F94F-47EB-BF32-BD9BB7AFAB2D}" type="datetimeFigureOut">
              <a:rPr lang="en-US" smtClean="0"/>
              <a:pPr/>
              <a:t>4/21/10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9A90C6-F94F-47EB-BF32-BD9BB7AFAB2D}" type="datetimeFigureOut">
              <a:rPr lang="en-US" smtClean="0"/>
              <a:pPr/>
              <a:t>4/21/10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89A90C6-F94F-47EB-BF32-BD9BB7AFAB2D}" type="datetimeFigureOut">
              <a:rPr lang="en-US" smtClean="0"/>
              <a:pPr/>
              <a:t>4/21/10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89A90C6-F94F-47EB-BF32-BD9BB7AFAB2D}" type="datetimeFigureOut">
              <a:rPr lang="en-US" smtClean="0"/>
              <a:pPr/>
              <a:t>4/21/10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FDEDF68-B86F-4D4F-A938-A2204A462956}"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9A90C6-F94F-47EB-BF32-BD9BB7AFAB2D}" type="datetimeFigureOut">
              <a:rPr lang="en-US" smtClean="0"/>
              <a:pPr/>
              <a:t>4/21/10</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EDF68-B86F-4D4F-A938-A2204A462956}"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3"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google.com.au/imgres?imgurl=http://understory.ran.org/wordpress/wp-content/uploads/2008/08/sfsticker1.jpg&amp;imgrefurl=http://understory.ran.org/tag/grassroots/&amp;usg=__3gy_H6SZQMSkvTdBBqU3-d17-IA=&amp;h=375&amp;w=500&amp;sz=128&amp;hl=en&amp;start=25&amp;itbs=1&amp;tbnid=dFMB0DTZbp8uxM:&amp;tbnh=98&amp;tbnw=130&amp;prev=/images?q=palm+oil+in+cosmetics&amp;start=20&amp;hl=en&amp;safe=active&amp;sa=N&amp;gbv=2&amp;ndsp=20&amp;tbs=isch:1" TargetMode="External"/><Relationship Id="rId4" Type="http://schemas.openxmlformats.org/officeDocument/2006/relationships/hyperlink" Target="http://www.google.com.au/imgres?imgurl=http://www.reportage-enviro.com/images/palm/bad_harvests.jpg&amp;imgrefurl=http://www.reportage-enviro.com/2010/02/wwf-accused-of-greenwashing-palm-oil-production/&amp;usg=__uGChc0spQCKXJ0kPDXchV018iuI=&amp;h=2136&amp;w=2848&amp;sz=1699&amp;hl=en&amp;start=7&amp;itbs=1&amp;tbnid=FYMszhrSAdgjRM:&amp;tbnh=113&amp;tbnw=150&amp;prev=/images?q=palm+oil+production&amp;hl=en&amp;safe=active&amp;gbv=2&amp;tbs=isch:1" TargetMode="External"/><Relationship Id="rId5" Type="http://schemas.openxmlformats.org/officeDocument/2006/relationships/image" Target="../media/image4.jpeg"/><Relationship Id="rId7"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hyperlink" Target="http://www.google.com.au/imgres?imgurl=http://www.kangaboy.net/wp-content/uploads/2009/12/palm_oil_guilty_product_selection.jpg&amp;imgrefurl=http://kangaboy.net/2009/12/&amp;usg=__HHyMN_nrD8W5BHMB2x8bSdoVC-8=&amp;h=305&amp;w=596&amp;sz=104&amp;hl=en&amp;start=15&amp;itbs=1&amp;tbnid=-1dDZ1zFFJTxYM:&amp;tbnh=69&amp;tbnw=135&amp;prev=/images?q=palm+oil+products&amp;hl=en&amp;safe=active&amp;gbv=2&amp;tbs=isch:1" TargetMode="External"/><Relationship Id="rId9" Type="http://schemas.openxmlformats.org/officeDocument/2006/relationships/image" Target="../media/image6.jpeg"/><Relationship Id="rId3" Type="http://schemas.openxmlformats.org/officeDocument/2006/relationships/image" Target="../media/image3.jpeg"/><Relationship Id="rId6" Type="http://schemas.openxmlformats.org/officeDocument/2006/relationships/hyperlink" Target="http://www.google.com.au/imgres?imgurl=http://www.actnow.com.au/files/123/deforestation.jpg&amp;imgrefurl=http://www.actnow.com.au/Issues/Deforestation.aspx&amp;usg=__FF8VRiCMUgBDKzPrPIxXURbEURE=&amp;h=266&amp;w=400&amp;sz=137&amp;hl=en&amp;start=13&amp;itbs=1&amp;tbnid=X4RZrX-w5fudYM:&amp;tbnh=82&amp;tbnw=124&amp;prev=/images?q=deforestation&amp;hl=en&amp;safe=active&amp;gbv=2&amp;tbs=isch:1" TargetMode="External"/></Relationships>
</file>

<file path=ppt/slides/_rels/slide3.xml.rels><?xml version="1.0" encoding="UTF-8" standalone="yes"?>
<Relationships xmlns="http://schemas.openxmlformats.org/package/2006/relationships"><Relationship Id="rId4" Type="http://schemas.openxmlformats.org/officeDocument/2006/relationships/hyperlink" Target="http://www.google.com.au/imgres?imgurl=http://www.greenrightnow.com/wp-content/uploads/globe-conferencing.jpg&amp;imgrefurl=http://www.greenrightnow.com/kabc/2009/06/29/inner-office-travel-how-online-conferencing-can-help-save-the-planet-fini/&amp;usg=__s668oL0gE_NWaFPCatqXE3rE5tE=&amp;h=324&amp;w=403&amp;sz=69&amp;hl=en&amp;start=37&amp;itbs=1&amp;tbnid=ywYK1KVeotbHWM:&amp;tbnh=100&amp;tbnw=124&amp;prev=/images?q=online+conferencing&amp;start=20&amp;hl=en&amp;safe=active&amp;sa=N&amp;gbv=2&amp;ndsp=20&amp;tbs=isch:1" TargetMode="External"/><Relationship Id="rId1" Type="http://schemas.openxmlformats.org/officeDocument/2006/relationships/slideLayout" Target="../slideLayouts/slideLayout2.xml"/><Relationship Id="rId2" Type="http://schemas.openxmlformats.org/officeDocument/2006/relationships/hyperlink" Target="http://www.google.com.au/imgres?imgurl=https://webadmin.cdproject.net/en-US/WhatWeDo/PublishingImages/WWF%20logo.gif&amp;imgrefurl=https://www.cdproject.net/en-US/WhatWeDo/Pages/China.aspx&amp;usg=__AyefPj-yJuPFb-SxN9Z8rcQb6jc=&amp;h=1026&amp;w=1032&amp;sz=13&amp;hl=en&amp;start=1&amp;itbs=1&amp;tbnid=AKzA4p6piTjW3M:&amp;tbnh=149&amp;tbnw=150&amp;prev=/images?q=wwf&amp;hl=en&amp;safe=active&amp;gbv=2&amp;tbs=isch:1" TargetMode="External"/><Relationship Id="rId3" Type="http://schemas.openxmlformats.org/officeDocument/2006/relationships/image" Target="../media/image7.jpeg"/><Relationship Id="rId5"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image" Target="../media/image12.jpeg"/><Relationship Id="rId4" Type="http://schemas.openxmlformats.org/officeDocument/2006/relationships/hyperlink" Target="http://www.google.com.au/imgres?imgurl=http://www.admani.com/alliancebeef/pdfS/646AAA%20tag%20for%20TB-Exam%20Feed%20Tags.jpg&amp;imgrefurl=http://www.admani.com/alliancebeef/TechnicalEdge/Whats%20in%20the%20feed%20Examining%20feed%20tags.htm&amp;usg=__AFGcxgOnysCWsgnFqUTBGvtiyy8=&amp;h=1530&amp;w=674&amp;sz=173&amp;hl=en&amp;start=12&amp;itbs=1&amp;tbnid=m7GSwSN6Pe4W5M:&amp;tbnh=150&amp;tbnw=66&amp;prev=/images?q=ingredient+listing&amp;hl=en&amp;safe=active&amp;gbv=2&amp;tbs=isch:1" TargetMode="External"/><Relationship Id="rId1" Type="http://schemas.openxmlformats.org/officeDocument/2006/relationships/slideLayout" Target="../slideLayouts/slideLayout2.xml"/><Relationship Id="rId2" Type="http://schemas.openxmlformats.org/officeDocument/2006/relationships/hyperlink" Target="http://www.google.com.au/imgres?imgurl=http://www.mcfoodies.co.nz/files/1712/4408/9441/label%20woman.jpg&amp;imgrefurl=http://www.mcfoodies.co.nz/labelling___nz___aus/&amp;usg=__IwsJKRGueTKUKxqSPyNN-xukIfA=&amp;h=320&amp;w=480&amp;sz=191&amp;hl=en&amp;start=17&amp;itbs=1&amp;tbnid=w2jlQ2wxUn4ZZM:&amp;tbnh=86&amp;tbnw=129&amp;prev=/images?q=ingredient+listing&amp;hl=en&amp;safe=active&amp;gbv=2&amp;tbs=isch:1" TargetMode="External"/><Relationship Id="rId3" Type="http://schemas.openxmlformats.org/officeDocument/2006/relationships/image" Target="../media/image10.jpeg"/><Relationship Id="rId5"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hyperlink" Target="http://www.google.com.au/imgres?imgurl=http://i1.bebo.com/032b/8/mediuml/2007/08/07/09/225655530a5207049551ml.jpg&amp;imgrefurl=http://www.bebo.com/c/profile?MemberId=3963492746&amp;usg=__cj2YoWhFMsX3KVqDI8J2H20YHrE=&amp;h=154&amp;w=154&amp;sz=4&amp;hl=en&amp;start=7&amp;itbs=1&amp;tbnid=WKmSGkfoJCCoeM:&amp;tbnh=96&amp;tbnw=96&amp;prev=/images?q='taking+it+global'&amp;hl=en&amp;safe=active&amp;gbv=2&amp;tbs=isch:1" TargetMode="External"/><Relationship Id="rId3"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oogle.com.au/imgres?imgurl=http://www.trademinister.gov.au/images/print_coat_of_arms.gif&amp;imgrefurl=http://www.trademinister.gov.au/parlsec/&amp;usg=__CvPwJBbRHHb7q-VHeyGrRuoxc9k=&amp;h=400&amp;w=600&amp;sz=21&amp;hl=en&amp;start=3&amp;itbs=1&amp;tbnid=qR_K-iwI5aGrTM:&amp;tbnh=90&amp;tbnw=135&amp;prev=/images?q=australian+parliamentary&amp;hl=en&amp;safe=active&amp;gbv=2&amp;tbs=isch:1" TargetMode="External"/><Relationship Id="rId3"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hyperlink" Target="http://www.google.com.au/imgres?imgurl=http://thesoulofdfw.com/files/2009/11/aldi.jpg&amp;imgrefurl=http://thesoulofdfw.com/community-events/jazze/public-service-announcement-aldi-hiring-event-nov-6-and-7/&amp;usg=__wXN9TMzKxORX4dEp0mTXnovaw3c=&amp;h=480&amp;w=640&amp;sz=31&amp;hl=en&amp;start=2&amp;itbs=1&amp;tbnid=MU2eCFzPlCFmqM:&amp;tbnh=103&amp;tbnw=137&amp;prev=/images?q=aldi&amp;hl=en&amp;safe=active&amp;gbv=2&amp;tbs=isch:1" TargetMode="External"/><Relationship Id="rId5" Type="http://schemas.openxmlformats.org/officeDocument/2006/relationships/image" Target="../media/image16.jpeg"/><Relationship Id="rId7"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hyperlink" Target="http://www.google.com.au/imgres?imgurl=http://www.abc.net.au/reslib/200705/r145155_507641.jpg&amp;imgrefurl=http://www.abc.net.au/news/stories/2007/08/23/2013650.htm&amp;usg=__ePKL1hMjXBaUU7nHidWOMVDy5HU=&amp;h=840&amp;w=803&amp;sz=90&amp;hl=en&amp;start=6&amp;itbs=1&amp;tbnid=HdOZwF7Lfwik0M:&amp;tbnh=145&amp;tbnw=139&amp;prev=/images?q=woolworths&amp;hl=en&amp;safe=active&amp;gbv=2&amp;tbs=isch:1" TargetMode="External"/><Relationship Id="rId3" Type="http://schemas.openxmlformats.org/officeDocument/2006/relationships/image" Target="../media/image15.jpeg"/><Relationship Id="rId6" Type="http://schemas.openxmlformats.org/officeDocument/2006/relationships/hyperlink" Target="http://www.google.com.au/imgres?imgurl=http://www.abc.net.au/reslib/200708/r170539_639859.jpg&amp;imgrefurl=http://www.abc.net.au/news/stories/2009/10/16/2716073.htm&amp;usg=__YQCpJ0j0N0aDMtnO6pEZAYauEMU=&amp;h=630&amp;w=840&amp;sz=34&amp;hl=en&amp;start=2&amp;itbs=1&amp;tbnid=FrBFOsyldqPojM:&amp;tbnh=109&amp;tbnw=145&amp;prev=/images?q=coles&amp;hl=en&amp;safe=active&amp;gbv=2&amp;tbs=isch:1" TargetMode="External"/></Relationships>
</file>

<file path=ppt/slides/_rels/slide9.xml.rels><?xml version="1.0" encoding="UTF-8" standalone="yes"?>
<Relationships xmlns="http://schemas.openxmlformats.org/package/2006/relationships"><Relationship Id="rId4" Type="http://schemas.openxmlformats.org/officeDocument/2006/relationships/hyperlink" Target="http://www.google.com.au/imgres?imgurl=http://xjtian94.files.wordpress.com/2009/06/communication-around-the-globe-thumb3179720.jpg&amp;imgrefurl=http://xjtian94.wordpress.com/2009/06/10/how-communication-has-changed-us/&amp;usg=__-rsZIAQhgsdpsjtyl5cb9lScKfk=&amp;h=300&amp;w=300&amp;sz=52&amp;hl=en&amp;start=1&amp;itbs=1&amp;tbnid=f2vo5ISDtSqnJM:&amp;tbnh=116&amp;tbnw=116&amp;prev=/images?q=around+the+globe&amp;hl=en&amp;safe=active&amp;gbv=2&amp;tbs=isch:1" TargetMode="External"/><Relationship Id="rId1" Type="http://schemas.openxmlformats.org/officeDocument/2006/relationships/slideLayout" Target="../slideLayouts/slideLayout2.xml"/><Relationship Id="rId2" Type="http://schemas.openxmlformats.org/officeDocument/2006/relationships/hyperlink" Target="http://www.google.com.au/imgres?imgurl=http://www.acclaimimages.com/_gallery/_images_n300/kids_around_the_globe.jpg&amp;imgrefurl=http://www.acclaimimages.com/photos-images/kids_around_the_globe.html&amp;usg=__0fo80af_Y7UgmoNOV0YhRWg8wbg=&amp;h=300&amp;w=298&amp;sz=33&amp;hl=en&amp;start=11&amp;itbs=1&amp;tbnid=r9AG2mpSjnxMJM:&amp;tbnh=116&amp;tbnw=115&amp;prev=/images?q=around+the+globe&amp;hl=en&amp;safe=active&amp;gbv=2&amp;tbs=isch:1" TargetMode="External"/><Relationship Id="rId3" Type="http://schemas.openxmlformats.org/officeDocument/2006/relationships/image" Target="../media/image18.jpeg"/><Relationship Id="rId5"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hyperlink" Target="http://www.google.com.au/imgres?imgurl=http://3.bp.blogspot.com/_Aw05G7GTdWU/St5WJ8pfWqI/AAAAAAAAB0M/i0LS5TcyAv0/s320/Fiesta+alrededor+del+mundo+1.jpg&amp;imgrefurl=http://passporttopanama.blogspot.com/2009/10/fiesta-alrededor-del-mundo-2009-party.html&amp;usg=__P5htpxM_PYJgZeG2jpzTI-McXn4=&amp;h=320&amp;w=320&amp;sz=43&amp;hl=en&amp;start=13&amp;itbs=1&amp;tbnid=kUHEq1sghtGJGM:&amp;tbnh=118&amp;tbnw=118&amp;prev=/images?q=party+around+the+world&amp;hl=en&amp;safe=active&amp;gbv=2&amp;tbs=isch:1" TargetMode="External"/><Relationship Id="rId3"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Silverton Primary School’s </a:t>
            </a:r>
            <a:r>
              <a:rPr lang="en-AU" smtClean="0"/>
              <a:t/>
            </a:r>
            <a:br>
              <a:rPr lang="en-AU" smtClean="0"/>
            </a:br>
            <a:r>
              <a:rPr lang="en-AU" smtClean="0"/>
              <a:t>DeforestACTION</a:t>
            </a:r>
            <a:r>
              <a:rPr lang="en-AU" dirty="0" smtClean="0"/>
              <a:t>!!</a:t>
            </a:r>
            <a:endParaRPr lang="en-AU" dirty="0"/>
          </a:p>
        </p:txBody>
      </p:sp>
      <p:pic>
        <p:nvPicPr>
          <p:cNvPr id="11265" name="Picture 1" descr="auto0"/>
          <p:cNvPicPr>
            <a:picLocks noChangeAspect="1" noChangeArrowheads="1"/>
          </p:cNvPicPr>
          <p:nvPr/>
        </p:nvPicPr>
        <p:blipFill>
          <a:blip r:embed="rId2"/>
          <a:srcRect/>
          <a:stretch>
            <a:fillRect/>
          </a:stretch>
        </p:blipFill>
        <p:spPr bwMode="auto">
          <a:xfrm>
            <a:off x="6929454" y="0"/>
            <a:ext cx="1857364" cy="2148059"/>
          </a:xfrm>
          <a:prstGeom prst="rect">
            <a:avLst/>
          </a:prstGeom>
          <a:noFill/>
          <a:ln w="9525">
            <a:noFill/>
            <a:miter lim="800000"/>
            <a:headEnd/>
            <a:tailEnd/>
          </a:ln>
        </p:spPr>
      </p:pic>
      <p:pic>
        <p:nvPicPr>
          <p:cNvPr id="11271" name="Picture 7" descr="http://www.mongabay.com/images/peru/aerial-rainforest/Flight_1022_1551.JPG"/>
          <p:cNvPicPr>
            <a:picLocks noChangeAspect="1" noChangeArrowheads="1"/>
          </p:cNvPicPr>
          <p:nvPr/>
        </p:nvPicPr>
        <p:blipFill>
          <a:blip r:embed="rId3"/>
          <a:srcRect/>
          <a:stretch>
            <a:fillRect/>
          </a:stretch>
        </p:blipFill>
        <p:spPr bwMode="auto">
          <a:xfrm>
            <a:off x="2285984" y="3571876"/>
            <a:ext cx="4357718" cy="290514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57290" y="142852"/>
            <a:ext cx="6257940" cy="989034"/>
          </a:xfrm>
        </p:spPr>
        <p:txBody>
          <a:bodyPr/>
          <a:lstStyle/>
          <a:p>
            <a:r>
              <a:rPr lang="en-AU" dirty="0" smtClean="0">
                <a:solidFill>
                  <a:srgbClr val="FF0000"/>
                </a:solidFill>
              </a:rPr>
              <a:t>Our Action</a:t>
            </a:r>
            <a:endParaRPr lang="en-AU" dirty="0">
              <a:solidFill>
                <a:srgbClr val="FF0000"/>
              </a:solidFill>
            </a:endParaRPr>
          </a:p>
        </p:txBody>
      </p:sp>
      <p:sp>
        <p:nvSpPr>
          <p:cNvPr id="3" name="Content Placeholder 2"/>
          <p:cNvSpPr>
            <a:spLocks noGrp="1"/>
          </p:cNvSpPr>
          <p:nvPr>
            <p:ph idx="1"/>
          </p:nvPr>
        </p:nvSpPr>
        <p:spPr>
          <a:xfrm>
            <a:off x="357158" y="1142984"/>
            <a:ext cx="8229600" cy="5500726"/>
          </a:xfrm>
        </p:spPr>
        <p:txBody>
          <a:bodyPr>
            <a:normAutofit/>
          </a:bodyPr>
          <a:lstStyle/>
          <a:p>
            <a:pPr algn="just">
              <a:buNone/>
            </a:pPr>
            <a:r>
              <a:rPr lang="en-AU" sz="2000" dirty="0" smtClean="0"/>
              <a:t>    Silverton Primary School has chosen to focus on palm oil production as a major cause of deforestation in our Asia Pacific region!</a:t>
            </a:r>
          </a:p>
          <a:p>
            <a:pPr algn="just">
              <a:buNone/>
            </a:pPr>
            <a:endParaRPr lang="en-AU" sz="2000" dirty="0"/>
          </a:p>
          <a:p>
            <a:pPr algn="just">
              <a:buNone/>
            </a:pPr>
            <a:r>
              <a:rPr lang="en-AU" sz="2000" dirty="0" smtClean="0"/>
              <a:t>    They are cutting down our rainforests in an unsustainable manner to grow palm trees.</a:t>
            </a:r>
          </a:p>
          <a:p>
            <a:pPr algn="just">
              <a:buNone/>
            </a:pPr>
            <a:endParaRPr lang="en-AU" sz="2000" dirty="0"/>
          </a:p>
          <a:p>
            <a:pPr algn="just">
              <a:buNone/>
            </a:pPr>
            <a:r>
              <a:rPr lang="en-AU" sz="2000" dirty="0" smtClean="0"/>
              <a:t>    Palm oil is present in 50% of the packaged products on our shelves. </a:t>
            </a:r>
          </a:p>
          <a:p>
            <a:pPr algn="just">
              <a:buNone/>
            </a:pPr>
            <a:endParaRPr lang="en-AU" sz="2000" dirty="0"/>
          </a:p>
          <a:p>
            <a:pPr algn="ctr">
              <a:buNone/>
            </a:pPr>
            <a:r>
              <a:rPr lang="en-AU" sz="2000" dirty="0" smtClean="0"/>
              <a:t> </a:t>
            </a:r>
          </a:p>
          <a:p>
            <a:pPr algn="ctr">
              <a:buNone/>
            </a:pPr>
            <a:endParaRPr lang="en-AU" sz="2000" dirty="0"/>
          </a:p>
          <a:p>
            <a:pPr algn="just">
              <a:buNone/>
            </a:pPr>
            <a:r>
              <a:rPr lang="en-AU" sz="2000" dirty="0" smtClean="0"/>
              <a:t>Baked products such as bread and biscuits, fried products such as chips, confectionary such as chocolates and cosmetics like shampoo.</a:t>
            </a:r>
          </a:p>
          <a:p>
            <a:pPr algn="just">
              <a:buNone/>
            </a:pPr>
            <a:endParaRPr lang="en-AU" sz="2000" dirty="0"/>
          </a:p>
          <a:p>
            <a:pPr algn="just">
              <a:buNone/>
            </a:pPr>
            <a:r>
              <a:rPr lang="en-AU" sz="2000" dirty="0" smtClean="0"/>
              <a:t>Therefore we want to ensure that 25% of global palm oil production is from CSPO (Certified Sustainable Palm Oil)</a:t>
            </a:r>
          </a:p>
        </p:txBody>
      </p:sp>
      <p:pic>
        <p:nvPicPr>
          <p:cNvPr id="10242" name="Picture 2" descr="http://t3.gstatic.com/images?q=tbn:-1dDZ1zFFJTxYM:http://www.kangaboy.net/wp-content/uploads/2009/12/palm_oil_guilty_product_selection.jpg">
            <a:hlinkClick r:id="rId2"/>
          </p:cNvPr>
          <p:cNvPicPr>
            <a:picLocks noChangeAspect="1" noChangeArrowheads="1"/>
          </p:cNvPicPr>
          <p:nvPr/>
        </p:nvPicPr>
        <p:blipFill>
          <a:blip r:embed="rId3"/>
          <a:srcRect/>
          <a:stretch>
            <a:fillRect/>
          </a:stretch>
        </p:blipFill>
        <p:spPr bwMode="auto">
          <a:xfrm>
            <a:off x="3643306" y="3643314"/>
            <a:ext cx="2000264" cy="1022359"/>
          </a:xfrm>
          <a:prstGeom prst="rect">
            <a:avLst/>
          </a:prstGeom>
          <a:noFill/>
        </p:spPr>
      </p:pic>
      <p:pic>
        <p:nvPicPr>
          <p:cNvPr id="10244" name="Picture 4" descr="http://t0.gstatic.com/images?q=tbn:FYMszhrSAdgjRM:http://www.reportage-enviro.com/images/palm/bad_harvests.jpg">
            <a:hlinkClick r:id="rId4"/>
          </p:cNvPr>
          <p:cNvPicPr>
            <a:picLocks noChangeAspect="1" noChangeArrowheads="1"/>
          </p:cNvPicPr>
          <p:nvPr/>
        </p:nvPicPr>
        <p:blipFill>
          <a:blip r:embed="rId5"/>
          <a:srcRect/>
          <a:stretch>
            <a:fillRect/>
          </a:stretch>
        </p:blipFill>
        <p:spPr bwMode="auto">
          <a:xfrm>
            <a:off x="6572264" y="1500174"/>
            <a:ext cx="928694" cy="699617"/>
          </a:xfrm>
          <a:prstGeom prst="rect">
            <a:avLst/>
          </a:prstGeom>
          <a:noFill/>
        </p:spPr>
      </p:pic>
      <p:pic>
        <p:nvPicPr>
          <p:cNvPr id="10246" name="Picture 6" descr="http://t1.gstatic.com/images?q=tbn:X4RZrX-w5fudYM:http://www.actnow.com.au/files/123/deforestation.jpg">
            <a:hlinkClick r:id="rId6"/>
          </p:cNvPr>
          <p:cNvPicPr>
            <a:picLocks noChangeAspect="1" noChangeArrowheads="1"/>
          </p:cNvPicPr>
          <p:nvPr/>
        </p:nvPicPr>
        <p:blipFill>
          <a:blip r:embed="rId7"/>
          <a:srcRect/>
          <a:stretch>
            <a:fillRect/>
          </a:stretch>
        </p:blipFill>
        <p:spPr bwMode="auto">
          <a:xfrm>
            <a:off x="6072198" y="71414"/>
            <a:ext cx="1728413" cy="1142984"/>
          </a:xfrm>
          <a:prstGeom prst="rect">
            <a:avLst/>
          </a:prstGeom>
          <a:noFill/>
        </p:spPr>
      </p:pic>
      <p:pic>
        <p:nvPicPr>
          <p:cNvPr id="10248" name="Picture 8" descr="http://t1.gstatic.com/images?q=tbn:dFMB0DTZbp8uxM:http://understory.ran.org/wordpress/wp-content/uploads/2008/08/sfsticker1.jpg">
            <a:hlinkClick r:id="rId8"/>
          </p:cNvPr>
          <p:cNvPicPr>
            <a:picLocks noChangeAspect="1" noChangeArrowheads="1"/>
          </p:cNvPicPr>
          <p:nvPr/>
        </p:nvPicPr>
        <p:blipFill>
          <a:blip r:embed="rId9"/>
          <a:srcRect/>
          <a:stretch>
            <a:fillRect/>
          </a:stretch>
        </p:blipFill>
        <p:spPr bwMode="auto">
          <a:xfrm>
            <a:off x="1857356" y="3643314"/>
            <a:ext cx="1238250" cy="9334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Students Informed</a:t>
            </a:r>
            <a:endParaRPr lang="en-AU" dirty="0">
              <a:solidFill>
                <a:srgbClr val="FF0000"/>
              </a:solidFill>
            </a:endParaRPr>
          </a:p>
        </p:txBody>
      </p:sp>
      <p:sp>
        <p:nvSpPr>
          <p:cNvPr id="3" name="Content Placeholder 2"/>
          <p:cNvSpPr>
            <a:spLocks noGrp="1"/>
          </p:cNvSpPr>
          <p:nvPr>
            <p:ph idx="1"/>
          </p:nvPr>
        </p:nvSpPr>
        <p:spPr/>
        <p:txBody>
          <a:bodyPr>
            <a:normAutofit/>
          </a:bodyPr>
          <a:lstStyle/>
          <a:p>
            <a:pPr>
              <a:buNone/>
            </a:pPr>
            <a:r>
              <a:rPr lang="en-AU" dirty="0" smtClean="0"/>
              <a:t>    Become informed about Palm Oil Production and how it causes deforestation by </a:t>
            </a:r>
          </a:p>
          <a:p>
            <a:r>
              <a:rPr lang="en-AU" dirty="0" smtClean="0"/>
              <a:t>Researching on the WWF website</a:t>
            </a:r>
          </a:p>
          <a:p>
            <a:r>
              <a:rPr lang="en-AU" dirty="0" smtClean="0"/>
              <a:t>Talking to experts</a:t>
            </a:r>
          </a:p>
          <a:p>
            <a:r>
              <a:rPr lang="en-AU" dirty="0" smtClean="0"/>
              <a:t>Reading articles and forums </a:t>
            </a:r>
          </a:p>
          <a:p>
            <a:r>
              <a:rPr lang="en-AU" dirty="0" smtClean="0"/>
              <a:t>Student discussions online </a:t>
            </a:r>
          </a:p>
        </p:txBody>
      </p:sp>
      <p:pic>
        <p:nvPicPr>
          <p:cNvPr id="9218" name="Picture 2" descr="http://t0.gstatic.com/images?q=tbn:AKzA4p6piTjW3M:https://webadmin.cdproject.net/en-US/WhatWeDo/PublishingImages/WWF%2520logo.gif">
            <a:hlinkClick r:id="rId2"/>
          </p:cNvPr>
          <p:cNvPicPr>
            <a:picLocks noChangeAspect="1" noChangeArrowheads="1"/>
          </p:cNvPicPr>
          <p:nvPr/>
        </p:nvPicPr>
        <p:blipFill>
          <a:blip r:embed="rId3"/>
          <a:srcRect/>
          <a:stretch>
            <a:fillRect/>
          </a:stretch>
        </p:blipFill>
        <p:spPr bwMode="auto">
          <a:xfrm>
            <a:off x="6715140" y="2643182"/>
            <a:ext cx="1797935" cy="1785950"/>
          </a:xfrm>
          <a:prstGeom prst="rect">
            <a:avLst/>
          </a:prstGeom>
          <a:noFill/>
        </p:spPr>
      </p:pic>
      <p:pic>
        <p:nvPicPr>
          <p:cNvPr id="9222" name="Picture 6" descr="http://t2.gstatic.com/images?q=tbn:ywYK1KVeotbHWM:http://www.greenrightnow.com/wp-content/uploads/globe-conferencing.jpg">
            <a:hlinkClick r:id="rId4"/>
          </p:cNvPr>
          <p:cNvPicPr>
            <a:picLocks noChangeAspect="1" noChangeArrowheads="1"/>
          </p:cNvPicPr>
          <p:nvPr/>
        </p:nvPicPr>
        <p:blipFill>
          <a:blip r:embed="rId5"/>
          <a:srcRect/>
          <a:stretch>
            <a:fillRect/>
          </a:stretch>
        </p:blipFill>
        <p:spPr bwMode="auto">
          <a:xfrm>
            <a:off x="2214546" y="5000636"/>
            <a:ext cx="2037412" cy="164307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Inform School Community</a:t>
            </a:r>
            <a:endParaRPr lang="en-AU" dirty="0">
              <a:solidFill>
                <a:srgbClr val="FF0000"/>
              </a:solidFill>
            </a:endParaRPr>
          </a:p>
        </p:txBody>
      </p:sp>
      <p:sp>
        <p:nvSpPr>
          <p:cNvPr id="3" name="Content Placeholder 2"/>
          <p:cNvSpPr>
            <a:spLocks noGrp="1"/>
          </p:cNvSpPr>
          <p:nvPr>
            <p:ph idx="1"/>
          </p:nvPr>
        </p:nvSpPr>
        <p:spPr/>
        <p:txBody>
          <a:bodyPr>
            <a:normAutofit/>
          </a:bodyPr>
          <a:lstStyle/>
          <a:p>
            <a:pPr>
              <a:buNone/>
            </a:pPr>
            <a:r>
              <a:rPr lang="en-AU" sz="2600" dirty="0" smtClean="0"/>
              <a:t>Inform the school community by</a:t>
            </a:r>
          </a:p>
          <a:p>
            <a:r>
              <a:rPr lang="en-AU" sz="2600" dirty="0" smtClean="0"/>
              <a:t>Writing articles in school newsletters, local newspapers, blogs and internet sites</a:t>
            </a:r>
          </a:p>
          <a:p>
            <a:r>
              <a:rPr lang="en-AU" sz="2600" dirty="0" smtClean="0"/>
              <a:t>Displays / Flyers in supermarkets/public places</a:t>
            </a:r>
          </a:p>
          <a:p>
            <a:r>
              <a:rPr lang="en-AU" sz="2600" dirty="0" smtClean="0"/>
              <a:t>Presentations at own and local schools (students presenting a workshop about palm oil production)</a:t>
            </a:r>
          </a:p>
          <a:p>
            <a:r>
              <a:rPr lang="en-AU" sz="2600" dirty="0" smtClean="0"/>
              <a:t> School/local radio stations and TV studios</a:t>
            </a:r>
          </a:p>
          <a:p>
            <a:r>
              <a:rPr lang="en-AU" sz="2600" dirty="0" smtClean="0"/>
              <a:t>Writing articles in Education magazines, Shine - for Victorian schools</a:t>
            </a:r>
          </a:p>
          <a:p>
            <a:endParaRPr lang="en-AU" dirty="0"/>
          </a:p>
        </p:txBody>
      </p:sp>
      <p:pic>
        <p:nvPicPr>
          <p:cNvPr id="8193" name="Picture 1" descr="M:\Photos\2009 Professional Shots\Silverton Postcards 147.jpg"/>
          <p:cNvPicPr>
            <a:picLocks noChangeAspect="1" noChangeArrowheads="1"/>
          </p:cNvPicPr>
          <p:nvPr/>
        </p:nvPicPr>
        <p:blipFill>
          <a:blip r:embed="rId2" cstate="print"/>
          <a:srcRect/>
          <a:stretch>
            <a:fillRect/>
          </a:stretch>
        </p:blipFill>
        <p:spPr bwMode="auto">
          <a:xfrm>
            <a:off x="4143372" y="5350079"/>
            <a:ext cx="1928826" cy="129467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Identifying Products</a:t>
            </a:r>
            <a:endParaRPr lang="en-AU"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AU" dirty="0" smtClean="0"/>
              <a:t>At a school level carry out an audit of products that contain Vegetable Oil </a:t>
            </a:r>
          </a:p>
          <a:p>
            <a:pPr lvl="1"/>
            <a:r>
              <a:rPr lang="en-AU" dirty="0" smtClean="0"/>
              <a:t>Students can go home and take a look in their cupboards and identify products containing ‘vegetable oil’,  possibly Palm Oil.</a:t>
            </a:r>
          </a:p>
          <a:p>
            <a:r>
              <a:rPr lang="en-AU" dirty="0" smtClean="0"/>
              <a:t>Write letters to these companies and ask them to state whether they use vegetable oil or is it actually palm oil.</a:t>
            </a:r>
          </a:p>
          <a:p>
            <a:r>
              <a:rPr lang="en-AU" dirty="0" smtClean="0"/>
              <a:t>Inform companies about unsustainable palm oil plantations and their role in deforestation of rainforests. If they already do this, congratulate them. If not, encourage these companies to label the palm oil and use CSPO (Certified Sustainable Palm Oil). </a:t>
            </a:r>
            <a:endParaRPr lang="en-AU" dirty="0"/>
          </a:p>
          <a:p>
            <a:r>
              <a:rPr lang="en-AU" dirty="0" smtClean="0"/>
              <a:t>Refer them to WWF website.</a:t>
            </a:r>
            <a:endParaRPr lang="en-AU" dirty="0"/>
          </a:p>
        </p:txBody>
      </p:sp>
      <p:pic>
        <p:nvPicPr>
          <p:cNvPr id="7170" name="Picture 2" descr="http://t1.gstatic.com/images?q=tbn:w2jlQ2wxUn4ZZM:http://www.mcfoodies.co.nz/files/1712/4408/9441/label%2520woman.jpg">
            <a:hlinkClick r:id="rId2"/>
          </p:cNvPr>
          <p:cNvPicPr>
            <a:picLocks noChangeAspect="1" noChangeArrowheads="1"/>
          </p:cNvPicPr>
          <p:nvPr/>
        </p:nvPicPr>
        <p:blipFill>
          <a:blip r:embed="rId3"/>
          <a:srcRect/>
          <a:stretch>
            <a:fillRect/>
          </a:stretch>
        </p:blipFill>
        <p:spPr bwMode="auto">
          <a:xfrm>
            <a:off x="5000628" y="5000636"/>
            <a:ext cx="2214578" cy="1476387"/>
          </a:xfrm>
          <a:prstGeom prst="rect">
            <a:avLst/>
          </a:prstGeom>
          <a:noFill/>
        </p:spPr>
      </p:pic>
      <p:pic>
        <p:nvPicPr>
          <p:cNvPr id="7172" name="Picture 4" descr="http://t2.gstatic.com/images?q=tbn:m7GSwSN6Pe4W5M:http://www.admani.com/alliancebeef/pdfS/646AAA%2520tag%2520for%2520TB-Exam%2520Feed%2520Tags.jpg">
            <a:hlinkClick r:id="rId4"/>
          </p:cNvPr>
          <p:cNvPicPr>
            <a:picLocks noChangeAspect="1" noChangeArrowheads="1"/>
          </p:cNvPicPr>
          <p:nvPr/>
        </p:nvPicPr>
        <p:blipFill>
          <a:blip r:embed="rId5"/>
          <a:srcRect/>
          <a:stretch>
            <a:fillRect/>
          </a:stretch>
        </p:blipFill>
        <p:spPr bwMode="auto">
          <a:xfrm>
            <a:off x="7929586" y="4286256"/>
            <a:ext cx="1037280" cy="2357454"/>
          </a:xfrm>
          <a:prstGeom prst="rect">
            <a:avLst/>
          </a:prstGeom>
          <a:noFill/>
        </p:spPr>
      </p:pic>
      <p:pic>
        <p:nvPicPr>
          <p:cNvPr id="7174" name="Picture 6" descr="http://www.greenpalm.org/skin/logo.jpg"/>
          <p:cNvPicPr>
            <a:picLocks noChangeAspect="1" noChangeArrowheads="1"/>
          </p:cNvPicPr>
          <p:nvPr/>
        </p:nvPicPr>
        <p:blipFill>
          <a:blip r:embed="rId6"/>
          <a:srcRect/>
          <a:stretch>
            <a:fillRect/>
          </a:stretch>
        </p:blipFill>
        <p:spPr bwMode="auto">
          <a:xfrm>
            <a:off x="714348" y="5500702"/>
            <a:ext cx="1143000" cy="1143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Spreading the word </a:t>
            </a:r>
            <a:endParaRPr lang="en-AU" dirty="0">
              <a:solidFill>
                <a:srgbClr val="FF0000"/>
              </a:solidFill>
            </a:endParaRPr>
          </a:p>
        </p:txBody>
      </p:sp>
      <p:sp>
        <p:nvSpPr>
          <p:cNvPr id="3" name="Content Placeholder 2"/>
          <p:cNvSpPr>
            <a:spLocks noGrp="1"/>
          </p:cNvSpPr>
          <p:nvPr>
            <p:ph idx="1"/>
          </p:nvPr>
        </p:nvSpPr>
        <p:spPr/>
        <p:txBody>
          <a:bodyPr/>
          <a:lstStyle/>
          <a:p>
            <a:pPr>
              <a:buNone/>
            </a:pPr>
            <a:r>
              <a:rPr lang="en-AU" dirty="0" smtClean="0"/>
              <a:t>Compile and publish a list of CSPO companies. Display lists:</a:t>
            </a:r>
          </a:p>
          <a:p>
            <a:pPr lvl="1"/>
            <a:r>
              <a:rPr lang="en-AU" dirty="0" smtClean="0"/>
              <a:t>School websites</a:t>
            </a:r>
          </a:p>
          <a:p>
            <a:pPr lvl="1"/>
            <a:r>
              <a:rPr lang="en-AU" dirty="0" smtClean="0"/>
              <a:t>Sustainable school websites</a:t>
            </a:r>
          </a:p>
          <a:p>
            <a:pPr lvl="1"/>
            <a:r>
              <a:rPr lang="en-AU" dirty="0" smtClean="0"/>
              <a:t>Taking It global website</a:t>
            </a:r>
          </a:p>
          <a:p>
            <a:pPr lvl="1"/>
            <a:r>
              <a:rPr lang="en-AU" dirty="0" smtClean="0"/>
              <a:t>Create our own deforestACTION website</a:t>
            </a:r>
          </a:p>
          <a:p>
            <a:pPr lvl="1"/>
            <a:r>
              <a:rPr lang="en-AU" dirty="0" smtClean="0"/>
              <a:t>Publish in school newsletter</a:t>
            </a:r>
          </a:p>
          <a:p>
            <a:endParaRPr lang="en-AU" dirty="0" smtClean="0"/>
          </a:p>
          <a:p>
            <a:endParaRPr lang="en-AU" dirty="0" smtClean="0"/>
          </a:p>
          <a:p>
            <a:endParaRPr lang="en-AU" dirty="0" smtClean="0"/>
          </a:p>
          <a:p>
            <a:endParaRPr lang="en-AU" dirty="0"/>
          </a:p>
        </p:txBody>
      </p:sp>
      <p:pic>
        <p:nvPicPr>
          <p:cNvPr id="6146" name="Picture 2" descr="http://t2.gstatic.com/images?q=tbn:WKmSGkfoJCCoeM:http://i1.bebo.com/032b/8/mediuml/2007/08/07/09/225655530a5207049551ml.jpg">
            <a:hlinkClick r:id="rId2"/>
          </p:cNvPr>
          <p:cNvPicPr>
            <a:picLocks noChangeAspect="1" noChangeArrowheads="1"/>
          </p:cNvPicPr>
          <p:nvPr/>
        </p:nvPicPr>
        <p:blipFill>
          <a:blip r:embed="rId3"/>
          <a:srcRect/>
          <a:stretch>
            <a:fillRect/>
          </a:stretch>
        </p:blipFill>
        <p:spPr bwMode="auto">
          <a:xfrm>
            <a:off x="5572132" y="2428868"/>
            <a:ext cx="1714512" cy="171451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Message to Government</a:t>
            </a:r>
            <a:endParaRPr lang="en-AU" dirty="0">
              <a:solidFill>
                <a:srgbClr val="FF0000"/>
              </a:solidFill>
            </a:endParaRPr>
          </a:p>
        </p:txBody>
      </p:sp>
      <p:sp>
        <p:nvSpPr>
          <p:cNvPr id="3" name="Content Placeholder 2"/>
          <p:cNvSpPr>
            <a:spLocks noGrp="1"/>
          </p:cNvSpPr>
          <p:nvPr>
            <p:ph idx="1"/>
          </p:nvPr>
        </p:nvSpPr>
        <p:spPr/>
        <p:txBody>
          <a:bodyPr/>
          <a:lstStyle/>
          <a:p>
            <a:r>
              <a:rPr lang="en-AU" dirty="0" smtClean="0"/>
              <a:t>Write to government informing him/her about the issue and asking him/her to support the “Food </a:t>
            </a:r>
            <a:r>
              <a:rPr lang="en-AU" dirty="0"/>
              <a:t>S</a:t>
            </a:r>
            <a:r>
              <a:rPr lang="en-AU" dirty="0" smtClean="0"/>
              <a:t>tandards </a:t>
            </a:r>
            <a:r>
              <a:rPr lang="en-AU" dirty="0"/>
              <a:t>A</a:t>
            </a:r>
            <a:r>
              <a:rPr lang="en-AU" dirty="0" smtClean="0"/>
              <a:t>mendment – truth in labelling palm oil” bill.</a:t>
            </a:r>
          </a:p>
          <a:p>
            <a:r>
              <a:rPr lang="en-AU" dirty="0" smtClean="0"/>
              <a:t>If passed this bill will demand that a product list palm oil as an ingredient (CS) or not.</a:t>
            </a:r>
            <a:endParaRPr lang="en-AU" dirty="0"/>
          </a:p>
        </p:txBody>
      </p:sp>
      <p:pic>
        <p:nvPicPr>
          <p:cNvPr id="4" name="Picture 4" descr="http://t2.gstatic.com/images?q=tbn:qR_K-iwI5aGrTM:http://www.trademinister.gov.au/images/print_coat_of_arms.gif">
            <a:hlinkClick r:id="rId2"/>
          </p:cNvPr>
          <p:cNvPicPr>
            <a:picLocks noChangeAspect="1" noChangeArrowheads="1"/>
          </p:cNvPicPr>
          <p:nvPr/>
        </p:nvPicPr>
        <p:blipFill>
          <a:blip r:embed="rId3"/>
          <a:srcRect/>
          <a:stretch>
            <a:fillRect/>
          </a:stretch>
        </p:blipFill>
        <p:spPr bwMode="auto">
          <a:xfrm>
            <a:off x="5286380" y="4786322"/>
            <a:ext cx="2678922" cy="17859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Message to Supermarkets</a:t>
            </a:r>
            <a:endParaRPr lang="en-AU" dirty="0">
              <a:solidFill>
                <a:srgbClr val="FF0000"/>
              </a:solidFill>
            </a:endParaRPr>
          </a:p>
        </p:txBody>
      </p:sp>
      <p:sp>
        <p:nvSpPr>
          <p:cNvPr id="3" name="Content Placeholder 2"/>
          <p:cNvSpPr>
            <a:spLocks noGrp="1"/>
          </p:cNvSpPr>
          <p:nvPr>
            <p:ph idx="1"/>
          </p:nvPr>
        </p:nvSpPr>
        <p:spPr/>
        <p:txBody>
          <a:bodyPr/>
          <a:lstStyle/>
          <a:p>
            <a:pPr>
              <a:buNone/>
            </a:pPr>
            <a:r>
              <a:rPr lang="en-AU" dirty="0" smtClean="0"/>
              <a:t>Write to Supermarket chains/Head office and inform them on this issue to only sell products that use CSPO. </a:t>
            </a:r>
            <a:endParaRPr lang="en-AU" dirty="0"/>
          </a:p>
          <a:p>
            <a:pPr>
              <a:buNone/>
            </a:pPr>
            <a:endParaRPr lang="en-AU" dirty="0"/>
          </a:p>
        </p:txBody>
      </p:sp>
      <p:pic>
        <p:nvPicPr>
          <p:cNvPr id="4098" name="Picture 2" descr="http://t1.gstatic.com/images?q=tbn:HdOZwF7Lfwik0M:http://www.abc.net.au/reslib/200705/r145155_507641.jpg">
            <a:hlinkClick r:id="rId2"/>
          </p:cNvPr>
          <p:cNvPicPr>
            <a:picLocks noChangeAspect="1" noChangeArrowheads="1"/>
          </p:cNvPicPr>
          <p:nvPr/>
        </p:nvPicPr>
        <p:blipFill>
          <a:blip r:embed="rId3"/>
          <a:srcRect/>
          <a:stretch>
            <a:fillRect/>
          </a:stretch>
        </p:blipFill>
        <p:spPr bwMode="auto">
          <a:xfrm>
            <a:off x="3571868" y="3857628"/>
            <a:ext cx="2191421" cy="2286016"/>
          </a:xfrm>
          <a:prstGeom prst="rect">
            <a:avLst/>
          </a:prstGeom>
          <a:noFill/>
        </p:spPr>
      </p:pic>
      <p:pic>
        <p:nvPicPr>
          <p:cNvPr id="4100" name="Picture 4" descr="http://t2.gstatic.com/images?q=tbn:MU2eCFzPlCFmqM:http://thesoulofdfw.com/files/2009/11/aldi.jpg">
            <a:hlinkClick r:id="rId4"/>
          </p:cNvPr>
          <p:cNvPicPr>
            <a:picLocks noChangeAspect="1" noChangeArrowheads="1"/>
          </p:cNvPicPr>
          <p:nvPr/>
        </p:nvPicPr>
        <p:blipFill>
          <a:blip r:embed="rId5"/>
          <a:srcRect/>
          <a:stretch>
            <a:fillRect/>
          </a:stretch>
        </p:blipFill>
        <p:spPr bwMode="auto">
          <a:xfrm>
            <a:off x="285720" y="3500438"/>
            <a:ext cx="2470504" cy="1857388"/>
          </a:xfrm>
          <a:prstGeom prst="rect">
            <a:avLst/>
          </a:prstGeom>
          <a:noFill/>
        </p:spPr>
      </p:pic>
      <p:pic>
        <p:nvPicPr>
          <p:cNvPr id="4102" name="Picture 6" descr="http://t1.gstatic.com/images?q=tbn:FrBFOsyldqPojM:http://www.abc.net.au/reslib/200708/r170539_639859.jpg">
            <a:hlinkClick r:id="rId6"/>
          </p:cNvPr>
          <p:cNvPicPr>
            <a:picLocks noChangeAspect="1" noChangeArrowheads="1"/>
          </p:cNvPicPr>
          <p:nvPr/>
        </p:nvPicPr>
        <p:blipFill>
          <a:blip r:embed="rId7"/>
          <a:srcRect/>
          <a:stretch>
            <a:fillRect/>
          </a:stretch>
        </p:blipFill>
        <p:spPr bwMode="auto">
          <a:xfrm>
            <a:off x="6286512" y="3429000"/>
            <a:ext cx="2565869" cy="192882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Global Action</a:t>
            </a:r>
            <a:endParaRPr lang="en-AU" dirty="0">
              <a:solidFill>
                <a:srgbClr val="FF0000"/>
              </a:solidFill>
            </a:endParaRPr>
          </a:p>
        </p:txBody>
      </p:sp>
      <p:sp>
        <p:nvSpPr>
          <p:cNvPr id="3" name="Content Placeholder 2"/>
          <p:cNvSpPr>
            <a:spLocks noGrp="1"/>
          </p:cNvSpPr>
          <p:nvPr>
            <p:ph idx="1"/>
          </p:nvPr>
        </p:nvSpPr>
        <p:spPr/>
        <p:txBody>
          <a:bodyPr/>
          <a:lstStyle/>
          <a:p>
            <a:pPr>
              <a:buNone/>
            </a:pPr>
            <a:r>
              <a:rPr lang="en-AU" dirty="0" smtClean="0"/>
              <a:t>   Get all other </a:t>
            </a:r>
            <a:r>
              <a:rPr lang="en-AU" dirty="0"/>
              <a:t>D</a:t>
            </a:r>
            <a:r>
              <a:rPr lang="en-AU" dirty="0" smtClean="0"/>
              <a:t>eforestACTION schools to follow the action in their countries and invite their local schools to take part as well!!</a:t>
            </a:r>
            <a:endParaRPr lang="en-AU" dirty="0"/>
          </a:p>
        </p:txBody>
      </p:sp>
      <p:pic>
        <p:nvPicPr>
          <p:cNvPr id="3074" name="Picture 2" descr="http://t2.gstatic.com/images?q=tbn:r9AG2mpSjnxMJM:http://www.acclaimimages.com/_gallery/_images_n300/kids_around_the_globe.jpg">
            <a:hlinkClick r:id="rId2"/>
          </p:cNvPr>
          <p:cNvPicPr>
            <a:picLocks noChangeAspect="1" noChangeArrowheads="1"/>
          </p:cNvPicPr>
          <p:nvPr/>
        </p:nvPicPr>
        <p:blipFill>
          <a:blip r:embed="rId3"/>
          <a:srcRect/>
          <a:stretch>
            <a:fillRect/>
          </a:stretch>
        </p:blipFill>
        <p:spPr bwMode="auto">
          <a:xfrm>
            <a:off x="6586406" y="71390"/>
            <a:ext cx="1628932" cy="1643098"/>
          </a:xfrm>
          <a:prstGeom prst="rect">
            <a:avLst/>
          </a:prstGeom>
          <a:noFill/>
        </p:spPr>
      </p:pic>
      <p:pic>
        <p:nvPicPr>
          <p:cNvPr id="3076" name="Picture 4" descr="http://t0.gstatic.com/images?q=tbn:f2vo5ISDtSqnJM:http://xjtian94.files.wordpress.com/2009/06/communication-around-the-globe-thumb3179720.jpg">
            <a:hlinkClick r:id="rId4"/>
          </p:cNvPr>
          <p:cNvPicPr>
            <a:picLocks noChangeAspect="1" noChangeArrowheads="1"/>
          </p:cNvPicPr>
          <p:nvPr/>
        </p:nvPicPr>
        <p:blipFill>
          <a:blip r:embed="rId5"/>
          <a:srcRect/>
          <a:stretch>
            <a:fillRect/>
          </a:stretch>
        </p:blipFill>
        <p:spPr bwMode="auto">
          <a:xfrm>
            <a:off x="1214414" y="3571876"/>
            <a:ext cx="2571766" cy="25717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FF0000"/>
                </a:solidFill>
              </a:rPr>
              <a:t>Celebration</a:t>
            </a:r>
            <a:endParaRPr lang="en-AU" dirty="0">
              <a:solidFill>
                <a:srgbClr val="FF0000"/>
              </a:solidFill>
            </a:endParaRPr>
          </a:p>
        </p:txBody>
      </p:sp>
      <p:sp>
        <p:nvSpPr>
          <p:cNvPr id="3" name="Content Placeholder 2"/>
          <p:cNvSpPr>
            <a:spLocks noGrp="1"/>
          </p:cNvSpPr>
          <p:nvPr>
            <p:ph idx="1"/>
          </p:nvPr>
        </p:nvSpPr>
        <p:spPr/>
        <p:txBody>
          <a:bodyPr/>
          <a:lstStyle/>
          <a:p>
            <a:pPr>
              <a:buNone/>
            </a:pPr>
            <a:r>
              <a:rPr lang="en-AU" dirty="0" smtClean="0"/>
              <a:t>    Celebrate our success by registering each DeforestACTION school into the International Kids Teaching Kids Coastal Conference in Queensland – Australia, 17</a:t>
            </a:r>
            <a:r>
              <a:rPr lang="en-AU" baseline="30000" dirty="0" smtClean="0"/>
              <a:t>th</a:t>
            </a:r>
            <a:r>
              <a:rPr lang="en-AU" dirty="0" smtClean="0"/>
              <a:t> – 19</a:t>
            </a:r>
            <a:r>
              <a:rPr lang="en-AU" baseline="30000" dirty="0" smtClean="0"/>
              <a:t>th</a:t>
            </a:r>
            <a:r>
              <a:rPr lang="en-AU" dirty="0" smtClean="0"/>
              <a:t> of October and  presenting a workshop about deforestation.  </a:t>
            </a:r>
          </a:p>
          <a:p>
            <a:pPr>
              <a:buNone/>
            </a:pPr>
            <a:endParaRPr lang="en-AU" dirty="0"/>
          </a:p>
        </p:txBody>
      </p:sp>
      <p:pic>
        <p:nvPicPr>
          <p:cNvPr id="2052" name="Picture 4" descr="http://t0.gstatic.com/images?q=tbn:kUHEq1sghtGJGM:http://3.bp.blogspot.com/_Aw05G7GTdWU/St5WJ8pfWqI/AAAAAAAAB0M/i0LS5TcyAv0/s320/Fiesta%2Balrededor%2Bdel%2Bmundo%2B1.jpg">
            <a:hlinkClick r:id="rId2"/>
          </p:cNvPr>
          <p:cNvPicPr>
            <a:picLocks noChangeAspect="1" noChangeArrowheads="1"/>
          </p:cNvPicPr>
          <p:nvPr/>
        </p:nvPicPr>
        <p:blipFill>
          <a:blip r:embed="rId3"/>
          <a:srcRect/>
          <a:stretch>
            <a:fillRect/>
          </a:stretch>
        </p:blipFill>
        <p:spPr bwMode="auto">
          <a:xfrm>
            <a:off x="3571868" y="4286256"/>
            <a:ext cx="2286016" cy="228601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493</Words>
  <Application>Microsoft Macintosh PowerPoint</Application>
  <PresentationFormat>On-screen Show (4:3)</PresentationFormat>
  <Paragraphs>50</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Silverton Primary School’s  DeforestACTION!!</vt:lpstr>
      <vt:lpstr>Our Action</vt:lpstr>
      <vt:lpstr>Students Informed</vt:lpstr>
      <vt:lpstr>Inform School Community</vt:lpstr>
      <vt:lpstr>Identifying Products</vt:lpstr>
      <vt:lpstr>Spreading the word </vt:lpstr>
      <vt:lpstr>Message to Government</vt:lpstr>
      <vt:lpstr>Message to Supermarkets</vt:lpstr>
      <vt:lpstr>Global Action</vt:lpstr>
      <vt:lpstr>Celebration</vt:lpstr>
    </vt:vector>
  </TitlesOfParts>
  <Company>DoE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Silverton Primary School’s  deforestACTION!!</dc:title>
  <dc:creator>Student</dc:creator>
  <cp:lastModifiedBy>Sara Hassan</cp:lastModifiedBy>
  <cp:revision>22</cp:revision>
  <dcterms:created xsi:type="dcterms:W3CDTF">2010-04-21T14:36:00Z</dcterms:created>
  <dcterms:modified xsi:type="dcterms:W3CDTF">2010-04-21T14:37:16Z</dcterms:modified>
</cp:coreProperties>
</file>