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theme/theme4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Default Extension="rels" ContentType="application/vnd.openxmlformats-package.relationships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55" r:id="rId1"/>
    <p:sldMasterId id="2147483656" r:id="rId2"/>
  </p:sldMasterIdLst>
  <p:notesMasterIdLst>
    <p:notesMasterId r:id="rId26"/>
  </p:notesMasterIdLst>
  <p:handoutMasterIdLst>
    <p:handoutMasterId r:id="rId27"/>
  </p:handoutMasterIdLst>
  <p:sldIdLst>
    <p:sldId id="266" r:id="rId3"/>
    <p:sldId id="259" r:id="rId4"/>
    <p:sldId id="263" r:id="rId5"/>
    <p:sldId id="261" r:id="rId6"/>
    <p:sldId id="262" r:id="rId7"/>
    <p:sldId id="260" r:id="rId8"/>
    <p:sldId id="264" r:id="rId9"/>
    <p:sldId id="265" r:id="rId10"/>
    <p:sldId id="256" r:id="rId11"/>
    <p:sldId id="276" r:id="rId12"/>
    <p:sldId id="257" r:id="rId13"/>
    <p:sldId id="258" r:id="rId14"/>
    <p:sldId id="272" r:id="rId15"/>
    <p:sldId id="267" r:id="rId16"/>
    <p:sldId id="268" r:id="rId17"/>
    <p:sldId id="277" r:id="rId18"/>
    <p:sldId id="269" r:id="rId19"/>
    <p:sldId id="271" r:id="rId20"/>
    <p:sldId id="279" r:id="rId21"/>
    <p:sldId id="270" r:id="rId22"/>
    <p:sldId id="275" r:id="rId23"/>
    <p:sldId id="278" r:id="rId24"/>
    <p:sldId id="27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rebuchet MS" pitchFamily="-11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09079"/>
    <a:srgbClr val="2D775B"/>
    <a:srgbClr val="33CCFF"/>
    <a:srgbClr val="00CCFF"/>
    <a:srgbClr val="990099"/>
    <a:srgbClr val="000099"/>
    <a:srgbClr val="FF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7703" autoAdjust="0"/>
    <p:restoredTop sz="94746" autoAdjust="0"/>
  </p:normalViewPr>
  <p:slideViewPr>
    <p:cSldViewPr>
      <p:cViewPr varScale="1">
        <p:scale>
          <a:sx n="98" d="100"/>
          <a:sy n="98" d="100"/>
        </p:scale>
        <p:origin x="-5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heme" Target="theme/theme1.xml"/><Relationship Id="rId7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0" Type="http://schemas.openxmlformats.org/officeDocument/2006/relationships/slide" Target="slides/slide8.xml"/><Relationship Id="rId32" Type="http://schemas.openxmlformats.org/officeDocument/2006/relationships/tableStyles" Target="tableStyle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9" Type="http://schemas.openxmlformats.org/officeDocument/2006/relationships/slide" Target="slides/slide7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7" Type="http://schemas.openxmlformats.org/officeDocument/2006/relationships/handoutMaster" Target="handoutMasters/handoutMaster1.xml"/><Relationship Id="rId14" Type="http://schemas.openxmlformats.org/officeDocument/2006/relationships/slide" Target="slides/slide12.xml"/><Relationship Id="rId23" Type="http://schemas.openxmlformats.org/officeDocument/2006/relationships/slide" Target="slides/slide21.xml"/><Relationship Id="rId4" Type="http://schemas.openxmlformats.org/officeDocument/2006/relationships/slide" Target="slides/slide2.xml"/><Relationship Id="rId28" Type="http://schemas.openxmlformats.org/officeDocument/2006/relationships/printerSettings" Target="printerSettings/printerSettings1.bin"/><Relationship Id="rId26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11" Type="http://schemas.openxmlformats.org/officeDocument/2006/relationships/slide" Target="slides/slide9.xml"/><Relationship Id="rId29" Type="http://schemas.openxmlformats.org/officeDocument/2006/relationships/presProps" Target="presProps.xml"/><Relationship Id="rId6" Type="http://schemas.openxmlformats.org/officeDocument/2006/relationships/slide" Target="slides/slide4.xml"/><Relationship Id="rId16" Type="http://schemas.openxmlformats.org/officeDocument/2006/relationships/slide" Target="slides/slide1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F1643-5D40-2143-B377-75B5D6BCFEA4}" type="datetimeFigureOut">
              <a:rPr lang="en-US" smtClean="0"/>
              <a:pPr/>
              <a:t>4/21/10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47436-1966-BC49-90E2-D88D19DD6C1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55649-40CE-4D4C-A9D2-10D556CC30B5}" type="datetimeFigureOut">
              <a:rPr lang="en-US" smtClean="0"/>
              <a:pPr/>
              <a:t>4/21/10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B54EC-D836-4842-984F-E3EFA72FCA81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45367-19B0-3A41-9385-D1BAB9CBA89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4880A-A3BD-0749-A11A-B6B2CBFF70E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011BD-6C13-2D4B-90C1-92E251675F0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5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6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57" name="Oval 45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ellipse">
            <a:avLst/>
          </a:prstGeom>
          <a:solidFill>
            <a:srgbClr val="00CCFF">
              <a:alpha val="33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64558" name="Oval 46"/>
          <p:cNvSpPr>
            <a:spLocks noChangeArrowheads="1"/>
          </p:cNvSpPr>
          <p:nvPr userDrawn="1"/>
        </p:nvSpPr>
        <p:spPr bwMode="auto">
          <a:xfrm rot="1405364">
            <a:off x="854075" y="687388"/>
            <a:ext cx="8023225" cy="5246687"/>
          </a:xfrm>
          <a:prstGeom prst="ellipse">
            <a:avLst/>
          </a:prstGeom>
          <a:solidFill>
            <a:srgbClr val="66CCFF">
              <a:alpha val="33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64559" name="Rectangle 47" descr="Narrow vertical"/>
          <p:cNvSpPr>
            <a:spLocks noChangeArrowheads="1"/>
          </p:cNvSpPr>
          <p:nvPr userDrawn="1"/>
        </p:nvSpPr>
        <p:spPr bwMode="auto">
          <a:xfrm>
            <a:off x="0" y="0"/>
            <a:ext cx="9144000" cy="4267200"/>
          </a:xfrm>
          <a:prstGeom prst="rect">
            <a:avLst/>
          </a:prstGeom>
          <a:pattFill prst="narVert">
            <a:fgClr>
              <a:schemeClr val="accent1">
                <a:alpha val="48000"/>
              </a:schemeClr>
            </a:fgClr>
            <a:bgClr>
              <a:schemeClr val="bg1">
                <a:alpha val="48000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pic>
        <p:nvPicPr>
          <p:cNvPr id="2053" name="Picture 48" descr="School Crest - Small Version GIF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2400" y="76200"/>
            <a:ext cx="692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61" name="Rectangle 49"/>
          <p:cNvSpPr>
            <a:spLocks noChangeArrowheads="1"/>
          </p:cNvSpPr>
          <p:nvPr userDrawn="1"/>
        </p:nvSpPr>
        <p:spPr bwMode="auto">
          <a:xfrm>
            <a:off x="838200" y="0"/>
            <a:ext cx="2667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400" b="1" dirty="0">
                <a:latin typeface="Arial" charset="0"/>
                <a:cs typeface="Arial" charset="0"/>
              </a:rPr>
              <a:t>Ngee Ann Secondary School</a:t>
            </a:r>
          </a:p>
        </p:txBody>
      </p:sp>
      <p:pic>
        <p:nvPicPr>
          <p:cNvPr id="2055" name="Picture 50" descr="~AUT0000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2000" contrast="60000"/>
          </a:blip>
          <a:srcRect/>
          <a:stretch>
            <a:fillRect/>
          </a:stretch>
        </p:blipFill>
        <p:spPr bwMode="auto">
          <a:xfrm>
            <a:off x="868363" y="292100"/>
            <a:ext cx="11557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63" name="Rectangle 51"/>
          <p:cNvSpPr>
            <a:spLocks noChangeArrowheads="1"/>
          </p:cNvSpPr>
          <p:nvPr userDrawn="1"/>
        </p:nvSpPr>
        <p:spPr bwMode="auto">
          <a:xfrm>
            <a:off x="0" y="1143000"/>
            <a:ext cx="9144000" cy="47244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64564" name="Rectangle 52"/>
          <p:cNvSpPr>
            <a:spLocks noChangeArrowheads="1"/>
          </p:cNvSpPr>
          <p:nvPr userDrawn="1"/>
        </p:nvSpPr>
        <p:spPr bwMode="auto">
          <a:xfrm>
            <a:off x="0" y="1447800"/>
            <a:ext cx="9144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64567" name="Rectangle 55"/>
          <p:cNvSpPr>
            <a:spLocks noChangeArrowheads="1"/>
          </p:cNvSpPr>
          <p:nvPr userDrawn="1"/>
        </p:nvSpPr>
        <p:spPr bwMode="auto">
          <a:xfrm>
            <a:off x="0" y="1219200"/>
            <a:ext cx="9144000" cy="115888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64568" name="Freeform 56"/>
          <p:cNvSpPr>
            <a:spLocks/>
          </p:cNvSpPr>
          <p:nvPr userDrawn="1"/>
        </p:nvSpPr>
        <p:spPr bwMode="auto">
          <a:xfrm>
            <a:off x="0" y="1295400"/>
            <a:ext cx="7924800" cy="5588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2640" y="336"/>
              </a:cxn>
              <a:cxn ang="0">
                <a:pos x="4992" y="0"/>
              </a:cxn>
            </a:cxnLst>
            <a:rect l="0" t="0" r="r" b="b"/>
            <a:pathLst>
              <a:path w="4992" h="352">
                <a:moveTo>
                  <a:pt x="0" y="96"/>
                </a:moveTo>
                <a:cubicBezTo>
                  <a:pt x="904" y="224"/>
                  <a:pt x="1808" y="352"/>
                  <a:pt x="2640" y="336"/>
                </a:cubicBezTo>
                <a:cubicBezTo>
                  <a:pt x="3472" y="320"/>
                  <a:pt x="4232" y="160"/>
                  <a:pt x="4992" y="0"/>
                </a:cubicBezTo>
              </a:path>
            </a:pathLst>
          </a:custGeom>
          <a:noFill/>
          <a:ln w="9525">
            <a:solidFill>
              <a:srgbClr val="FF99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64569" name="Freeform 57"/>
          <p:cNvSpPr>
            <a:spLocks/>
          </p:cNvSpPr>
          <p:nvPr userDrawn="1"/>
        </p:nvSpPr>
        <p:spPr bwMode="auto">
          <a:xfrm>
            <a:off x="2286000" y="4940300"/>
            <a:ext cx="6858000" cy="571500"/>
          </a:xfrm>
          <a:custGeom>
            <a:avLst/>
            <a:gdLst/>
            <a:ahLst/>
            <a:cxnLst>
              <a:cxn ang="0">
                <a:pos x="0" y="296"/>
              </a:cxn>
              <a:cxn ang="0">
                <a:pos x="1152" y="8"/>
              </a:cxn>
              <a:cxn ang="0">
                <a:pos x="3168" y="344"/>
              </a:cxn>
              <a:cxn ang="0">
                <a:pos x="4320" y="104"/>
              </a:cxn>
            </a:cxnLst>
            <a:rect l="0" t="0" r="r" b="b"/>
            <a:pathLst>
              <a:path w="4320" h="360">
                <a:moveTo>
                  <a:pt x="0" y="296"/>
                </a:moveTo>
                <a:cubicBezTo>
                  <a:pt x="312" y="148"/>
                  <a:pt x="624" y="0"/>
                  <a:pt x="1152" y="8"/>
                </a:cubicBezTo>
                <a:cubicBezTo>
                  <a:pt x="1680" y="16"/>
                  <a:pt x="2640" y="328"/>
                  <a:pt x="3168" y="344"/>
                </a:cubicBezTo>
                <a:cubicBezTo>
                  <a:pt x="3696" y="360"/>
                  <a:pt x="4008" y="232"/>
                  <a:pt x="4320" y="104"/>
                </a:cubicBezTo>
              </a:path>
            </a:pathLst>
          </a:custGeom>
          <a:noFill/>
          <a:ln w="9525">
            <a:solidFill>
              <a:srgbClr val="FF99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pic>
        <p:nvPicPr>
          <p:cNvPr id="2061" name="Picture 58" descr="NASS_Group"/>
          <p:cNvPicPr>
            <a:picLocks noChangeAspect="1" noChangeArrowheads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-76200" y="1428750"/>
            <a:ext cx="32099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71" name="Rectangle 59"/>
          <p:cNvSpPr>
            <a:spLocks noChangeArrowheads="1"/>
          </p:cNvSpPr>
          <p:nvPr userDrawn="1"/>
        </p:nvSpPr>
        <p:spPr bwMode="auto">
          <a:xfrm>
            <a:off x="0" y="5715000"/>
            <a:ext cx="9144000" cy="762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grpSp>
        <p:nvGrpSpPr>
          <p:cNvPr id="2063" name="Group 60"/>
          <p:cNvGrpSpPr>
            <a:grpSpLocks/>
          </p:cNvGrpSpPr>
          <p:nvPr userDrawn="1"/>
        </p:nvGrpSpPr>
        <p:grpSpPr bwMode="auto">
          <a:xfrm>
            <a:off x="0" y="6019800"/>
            <a:ext cx="9144000" cy="838200"/>
            <a:chOff x="0" y="3840"/>
            <a:chExt cx="5760" cy="480"/>
          </a:xfrm>
        </p:grpSpPr>
        <p:sp>
          <p:nvSpPr>
            <p:cNvPr id="64573" name="Rectangle 61"/>
            <p:cNvSpPr>
              <a:spLocks noChangeArrowheads="1"/>
            </p:cNvSpPr>
            <p:nvPr/>
          </p:nvSpPr>
          <p:spPr bwMode="auto">
            <a:xfrm flipV="1">
              <a:off x="0" y="3840"/>
              <a:ext cx="5760" cy="480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rebuchet MS" pitchFamily="34" charset="0"/>
              </a:endParaRPr>
            </a:p>
          </p:txBody>
        </p:sp>
        <p:sp>
          <p:nvSpPr>
            <p:cNvPr id="64574" name="Rectangle 62"/>
            <p:cNvSpPr>
              <a:spLocks noChangeArrowheads="1"/>
            </p:cNvSpPr>
            <p:nvPr/>
          </p:nvSpPr>
          <p:spPr bwMode="auto">
            <a:xfrm>
              <a:off x="0" y="3888"/>
              <a:ext cx="5760" cy="3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rebuchet MS" pitchFamily="34" charset="0"/>
              </a:endParaRPr>
            </a:p>
          </p:txBody>
        </p:sp>
      </p:grpSp>
      <p:sp>
        <p:nvSpPr>
          <p:cNvPr id="64575" name="Rectangle 63"/>
          <p:cNvSpPr>
            <a:spLocks noChangeArrowheads="1"/>
          </p:cNvSpPr>
          <p:nvPr userDrawn="1"/>
        </p:nvSpPr>
        <p:spPr bwMode="auto">
          <a:xfrm>
            <a:off x="2514600" y="6096000"/>
            <a:ext cx="53340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US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Motto:                          Righteousness &amp; Courtesy </a:t>
            </a:r>
          </a:p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GB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Our Vision:	     An Icon of Excellence &amp; the Pride of the Community</a:t>
            </a: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GB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Our Mission:	      Building Character, Expanding Minds, Shaping Lives</a:t>
            </a: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GB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Our Core Values:       Integrity, Responsibility, Commitment, Respect, Care, Resilience</a:t>
            </a: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  <a:p>
            <a:pPr eaLnBrk="0" hangingPunct="0">
              <a:tabLst>
                <a:tab pos="2514600" algn="ctr"/>
                <a:tab pos="2743200" algn="ctr"/>
                <a:tab pos="5486400" algn="r"/>
              </a:tabLst>
            </a:pP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2065" name="Rectangle 64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1905000"/>
            <a:ext cx="624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haha</a:t>
            </a:r>
          </a:p>
        </p:txBody>
      </p:sp>
      <p:sp>
        <p:nvSpPr>
          <p:cNvPr id="2066" name="Rectangle 6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76600" y="3962400"/>
            <a:ext cx="5715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Presenters Name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CCFF"/>
          </a:solidFill>
          <a:latin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B5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2" charset="0"/>
                <a:ea typeface="Arial" pitchFamily="-112" charset="0"/>
                <a:cs typeface="Arial" pitchFamily="-112" charset="0"/>
              </a:defRPr>
            </a:lvl1pPr>
          </a:lstStyle>
          <a:p>
            <a:fld id="{FC8064FC-2BA2-EA48-8ABA-B8D4250E6A4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11622" name="Oval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ellipse">
            <a:avLst/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0" y="76200"/>
            <a:ext cx="9144000" cy="1371600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111625" name="Oval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ellipse">
            <a:avLst/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111626" name="Oval 10"/>
          <p:cNvSpPr>
            <a:spLocks noChangeArrowheads="1"/>
          </p:cNvSpPr>
          <p:nvPr/>
        </p:nvSpPr>
        <p:spPr bwMode="auto">
          <a:xfrm rot="1405364">
            <a:off x="838200" y="762000"/>
            <a:ext cx="8023225" cy="5246688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111627" name="Rectangle 11" descr="Narrow vertical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pattFill prst="narVert">
            <a:fgClr>
              <a:schemeClr val="accent1">
                <a:alpha val="48000"/>
              </a:schemeClr>
            </a:fgClr>
            <a:bgClr>
              <a:schemeClr val="bg1">
                <a:alpha val="48000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111628" name="Rectangle 12"/>
          <p:cNvSpPr>
            <a:spLocks noChangeArrowheads="1"/>
          </p:cNvSpPr>
          <p:nvPr/>
        </p:nvSpPr>
        <p:spPr bwMode="auto">
          <a:xfrm>
            <a:off x="0" y="304800"/>
            <a:ext cx="9144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111629" name="Rectangle 13"/>
          <p:cNvSpPr>
            <a:spLocks noChangeArrowheads="1"/>
          </p:cNvSpPr>
          <p:nvPr/>
        </p:nvSpPr>
        <p:spPr bwMode="auto">
          <a:xfrm>
            <a:off x="0" y="228600"/>
            <a:ext cx="9144000" cy="762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111630" name="Rectangle 14"/>
          <p:cNvSpPr>
            <a:spLocks noChangeArrowheads="1"/>
          </p:cNvSpPr>
          <p:nvPr/>
        </p:nvSpPr>
        <p:spPr bwMode="auto">
          <a:xfrm>
            <a:off x="0" y="1447800"/>
            <a:ext cx="457200" cy="54102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F00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Trebuchet MS" pitchFamily="34" charset="0"/>
            </a:endParaRPr>
          </a:p>
        </p:txBody>
      </p:sp>
      <p:grpSp>
        <p:nvGrpSpPr>
          <p:cNvPr id="3087" name="Group 15"/>
          <p:cNvGrpSpPr>
            <a:grpSpLocks/>
          </p:cNvGrpSpPr>
          <p:nvPr/>
        </p:nvGrpSpPr>
        <p:grpSpPr bwMode="auto">
          <a:xfrm>
            <a:off x="0" y="6019800"/>
            <a:ext cx="9144000" cy="838200"/>
            <a:chOff x="0" y="3840"/>
            <a:chExt cx="5760" cy="480"/>
          </a:xfrm>
        </p:grpSpPr>
        <p:sp>
          <p:nvSpPr>
            <p:cNvPr id="111632" name="Rectangle 16"/>
            <p:cNvSpPr>
              <a:spLocks noChangeArrowheads="1"/>
            </p:cNvSpPr>
            <p:nvPr/>
          </p:nvSpPr>
          <p:spPr bwMode="auto">
            <a:xfrm flipV="1">
              <a:off x="0" y="3840"/>
              <a:ext cx="5760" cy="480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rebuchet MS" pitchFamily="34" charset="0"/>
              </a:endParaRPr>
            </a:p>
          </p:txBody>
        </p:sp>
        <p:sp>
          <p:nvSpPr>
            <p:cNvPr id="111633" name="Rectangle 17"/>
            <p:cNvSpPr>
              <a:spLocks noChangeArrowheads="1"/>
            </p:cNvSpPr>
            <p:nvPr/>
          </p:nvSpPr>
          <p:spPr bwMode="auto">
            <a:xfrm>
              <a:off x="0" y="3888"/>
              <a:ext cx="5760" cy="3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rebuchet MS" pitchFamily="34" charset="0"/>
              </a:endParaRPr>
            </a:p>
          </p:txBody>
        </p:sp>
      </p:grpSp>
      <p:sp>
        <p:nvSpPr>
          <p:cNvPr id="111634" name="Rectangle 18"/>
          <p:cNvSpPr>
            <a:spLocks noChangeArrowheads="1"/>
          </p:cNvSpPr>
          <p:nvPr/>
        </p:nvSpPr>
        <p:spPr bwMode="auto">
          <a:xfrm>
            <a:off x="685800" y="6096000"/>
            <a:ext cx="2667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200" b="1" dirty="0">
                <a:latin typeface="Arial" charset="0"/>
                <a:cs typeface="Arial" charset="0"/>
              </a:rPr>
              <a:t>Ngee Ann Secondary School</a:t>
            </a:r>
          </a:p>
        </p:txBody>
      </p:sp>
      <p:sp>
        <p:nvSpPr>
          <p:cNvPr id="111635" name="Rectangle 19"/>
          <p:cNvSpPr>
            <a:spLocks noChangeArrowheads="1"/>
          </p:cNvSpPr>
          <p:nvPr/>
        </p:nvSpPr>
        <p:spPr bwMode="auto">
          <a:xfrm>
            <a:off x="4343400" y="6172200"/>
            <a:ext cx="50292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US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Motto:                          Righteousness &amp; Courtesy </a:t>
            </a:r>
          </a:p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GB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Our Vision:	     An Icon of Excellence &amp; the Pride of the Community</a:t>
            </a: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GB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Our Mission:	      Building Character, Expanding Minds, Shaping Lives</a:t>
            </a: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  <a:p>
            <a:pPr>
              <a:tabLst>
                <a:tab pos="2514600" algn="ctr"/>
                <a:tab pos="2743200" algn="ctr"/>
                <a:tab pos="5486400" algn="r"/>
              </a:tabLst>
            </a:pPr>
            <a:r>
              <a:rPr lang="en-GB" sz="900" b="1" i="1" dirty="0">
                <a:latin typeface="Arial" pitchFamily="-112" charset="0"/>
                <a:ea typeface="Arial" pitchFamily="-112" charset="0"/>
                <a:cs typeface="Arial" pitchFamily="-112" charset="0"/>
              </a:rPr>
              <a:t>Our Core Values:       Integrity, Responsibility, Commitment, Respect, Care, Resilience</a:t>
            </a:r>
            <a:endParaRPr lang="en-US" sz="900" b="1" dirty="0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3090" name="Picture 20" descr="School Crest - Small Version GI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6096000"/>
            <a:ext cx="615950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21" descr="~AUT0000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2000" contrast="60000"/>
          </a:blip>
          <a:srcRect/>
          <a:stretch>
            <a:fillRect/>
          </a:stretch>
        </p:blipFill>
        <p:spPr bwMode="auto">
          <a:xfrm>
            <a:off x="762000" y="6400800"/>
            <a:ext cx="11525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2" descr="NASS_Group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0"/>
            <a:ext cx="116363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8" r:id="rId2"/>
    <p:sldLayoutId id="2147483723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2895600" y="3048000"/>
            <a:ext cx="62484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77800" dir="5400000" sy="-100000" algn="bl" rotWithShape="0"/>
          </a:effectLst>
        </p:spPr>
        <p:txBody>
          <a:bodyPr>
            <a:spAutoFit/>
            <a:scene3d>
              <a:camera prst="perspectiveAbove"/>
              <a:lightRig rig="threePt" dir="t"/>
            </a:scene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effectLst>
                  <a:reflection blurRad="6350" stA="55000" endA="300" endPos="45500" dir="5400000" sy="-100000" algn="bl" rotWithShape="0"/>
                </a:effectLst>
                <a:latin typeface="Trebuchet MS" pitchFamily="34" charset="0"/>
              </a:rPr>
              <a:t>DEFORESTATION ELIMINATED by </a:t>
            </a:r>
            <a:r>
              <a:rPr lang="en-US" sz="2800" dirty="0" smtClean="0">
                <a:effectLst>
                  <a:reflection blurRad="6350" stA="55000" endA="300" endPos="45500" dir="5400000" sy="-100000" algn="bl" rotWithShape="0"/>
                </a:effectLst>
                <a:latin typeface="Trebuchet MS" pitchFamily="34" charset="0"/>
              </a:rPr>
              <a:t>GAIA</a:t>
            </a:r>
          </a:p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effectLst>
                  <a:reflection blurRad="6350" stA="55000" endA="300" endPos="45500" dir="5400000" sy="-100000" algn="bl" rotWithShape="0"/>
                </a:effectLst>
                <a:latin typeface="Trebuchet MS" pitchFamily="34" charset="0"/>
              </a:rPr>
              <a:t>Presented by Team DEGA</a:t>
            </a:r>
            <a:endParaRPr lang="en-US" sz="2800" dirty="0">
              <a:effectLst>
                <a:reflection blurRad="6350" stA="55000" endA="300" endPos="45500" dir="5400000" sy="-100000" algn="bl" rotWithShape="0"/>
              </a:effectLst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1828800"/>
            <a:ext cx="6096000" cy="11695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defRPr/>
            </a:pPr>
            <a:r>
              <a:rPr lang="en-US" sz="7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rebuchet MS" pitchFamily="34" charset="0"/>
              </a:rPr>
              <a:t>Urban Jungle</a:t>
            </a:r>
            <a:endParaRPr lang="en-US" sz="7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 smtClean="0">
                <a:latin typeface="Tekton Pro Bold"/>
                <a:ea typeface="SimSun" pitchFamily="2" charset="-122"/>
                <a:cs typeface="Tekton Pro Bold"/>
              </a:rPr>
              <a:t>Excessive amounts of carbon dioxide in the atmosphere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 smtClean="0">
                <a:latin typeface="Tekton Pro Bold"/>
                <a:ea typeface="SimSun" pitchFamily="2" charset="-122"/>
                <a:cs typeface="Tekton Pro Bold"/>
              </a:rPr>
              <a:t>Leading cause of carbon dioxide emissions is deforestation</a:t>
            </a:r>
            <a:endParaRPr lang="en-US" sz="2800" dirty="0">
              <a:latin typeface="Tekton Pro Bold"/>
              <a:ea typeface="SimSun" pitchFamily="2" charset="-122"/>
              <a:cs typeface="Tekton Pro Bold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13971" y="381000"/>
            <a:ext cx="707176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  <a:ea typeface="Tahoma" pitchFamily="34" charset="0"/>
                <a:cs typeface="Tahoma" pitchFamily="34" charset="0"/>
              </a:rPr>
              <a:t>Our current situation</a:t>
            </a:r>
            <a:endParaRPr lang="en-U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33400" y="16764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80% of the world’s forest have been cleared or compromised by human development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Results in extreme environmental imbalance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13971" y="381000"/>
            <a:ext cx="707176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  <a:ea typeface="Tahoma" pitchFamily="34" charset="0"/>
                <a:cs typeface="Tahoma" pitchFamily="34" charset="0"/>
              </a:rPr>
              <a:t>Our current situation</a:t>
            </a:r>
            <a:endParaRPr lang="en-U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LENOVO\My Documents\karwai\School Work\mICROSOFT\EmissionsLandUseAllCountri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90800" y="228601"/>
            <a:ext cx="4274819" cy="589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LENOVO\My Documents\karwai\School Work\mICROSOFT\1212target_deforestation_brazil36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2778" y="533400"/>
            <a:ext cx="6558222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The world has two choices</a:t>
            </a: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:</a:t>
            </a:r>
            <a:endParaRPr lang="en-US" sz="2800" dirty="0">
              <a:latin typeface="Tekton Pro Bold"/>
              <a:ea typeface="Arial" pitchFamily="-112" charset="0"/>
              <a:cs typeface="Tekton Pro Bold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en-US" sz="2200" dirty="0" smtClean="0">
              <a:latin typeface="Tekton Pro Bold"/>
              <a:ea typeface="Arial" pitchFamily="-112" charset="0"/>
              <a:cs typeface="Tekton Pro Bold"/>
            </a:endParaRPr>
          </a:p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Continue on the path that will lead to the Earth’s eventual destruction</a:t>
            </a:r>
          </a:p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 b="1" dirty="0">
                <a:latin typeface="Tekton Pro Bold"/>
                <a:ea typeface="Arial" pitchFamily="-112" charset="0"/>
                <a:cs typeface="Tekton Pro Bold"/>
              </a:rPr>
              <a:t>OR</a:t>
            </a:r>
            <a:endParaRPr lang="en-US" sz="2800" dirty="0">
              <a:latin typeface="Tekton Pro Bold"/>
              <a:ea typeface="Arial" pitchFamily="-112" charset="0"/>
              <a:cs typeface="Tekton Pro Bold"/>
            </a:endParaRPr>
          </a:p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Make a stand</a:t>
            </a: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 by reducing </a:t>
            </a: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the amount of carbon dioxide produced each year    </a:t>
            </a:r>
            <a:endParaRPr lang="en-US" sz="2800" b="1" dirty="0">
              <a:latin typeface="Tekton Pro Bold"/>
              <a:ea typeface="Arial" pitchFamily="-112" charset="0"/>
              <a:cs typeface="Tekton Pro Bold"/>
            </a:endParaRPr>
          </a:p>
          <a:p>
            <a:pPr marL="342900" indent="-342900" algn="ctr" eaLnBrk="0" hangingPunct="0">
              <a:spcBef>
                <a:spcPct val="20000"/>
              </a:spcBef>
            </a:pPr>
            <a:endParaRPr lang="en-US" sz="2800" b="1" dirty="0">
              <a:latin typeface="Tekton Pro Bold"/>
              <a:ea typeface="Arial" pitchFamily="-112" charset="0"/>
              <a:cs typeface="Tekton Pro Bold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981200" y="381000"/>
            <a:ext cx="541728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What we can do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-1" y="1295400"/>
            <a:ext cx="9144001" cy="441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Rockwell Extra Bold"/>
                <a:cs typeface="Rockwell Extra Bold"/>
              </a:rPr>
              <a:t>WE NEED TO TAKE ACTION!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5400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Rockwell Extra Bold"/>
                <a:cs typeface="Rockwell Extra Bold"/>
              </a:rPr>
              <a:t>WE NEED A </a:t>
            </a:r>
            <a:r>
              <a:rPr lang="en-US" sz="54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Rockwell Extra Bold"/>
                <a:cs typeface="Rockwell Extra Bold"/>
              </a:rPr>
              <a:t>SOLUTION</a:t>
            </a:r>
            <a:endParaRPr lang="en-US" sz="84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Rockwell Extra Bold"/>
              <a:cs typeface="Rockwell Extra Bold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67765" y="3770786"/>
            <a:ext cx="65347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Rockwell Extra Bold"/>
                <a:cs typeface="Rockwell Extra Bold"/>
              </a:rPr>
              <a:t>!</a:t>
            </a:r>
            <a:endParaRPr lang="en-GB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/>
          </p:cNvSpPr>
          <p:nvPr/>
        </p:nvSpPr>
        <p:spPr bwMode="auto">
          <a:xfrm>
            <a:off x="457200" y="16002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Autofit/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800" dirty="0">
                <a:latin typeface="Tekton Pro Bold"/>
                <a:ea typeface="Arial" pitchFamily="-112" charset="0"/>
                <a:cs typeface="Tekton Pro Bold"/>
              </a:rPr>
              <a:t>Economical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800" dirty="0">
                <a:latin typeface="Tekton Pro Bold"/>
                <a:ea typeface="Arial" pitchFamily="-112" charset="0"/>
                <a:cs typeface="Tekton Pro Bold"/>
              </a:rPr>
              <a:t>No governmental involvement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800" dirty="0">
                <a:latin typeface="Tekton Pro Bold"/>
                <a:ea typeface="Arial" pitchFamily="-112" charset="0"/>
                <a:cs typeface="Tekton Pro Bold"/>
              </a:rPr>
              <a:t>Reduce amount of carbon dioxide in air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800" dirty="0">
                <a:latin typeface="Tekton Pro Bold"/>
                <a:ea typeface="Arial" pitchFamily="-112" charset="0"/>
                <a:cs typeface="Tekton Pro Bold"/>
              </a:rPr>
              <a:t>Easy to be carried out by youths/non-governmental organizations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325903"/>
            <a:ext cx="9144000" cy="923330"/>
          </a:xfrm>
          <a:prstGeom prst="rect">
            <a:avLst/>
          </a:prstGeom>
          <a:noFill/>
        </p:spPr>
        <p:txBody>
          <a:bodyPr wrap="square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Criteria For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600200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URBAN</a:t>
            </a:r>
          </a:p>
          <a:p>
            <a:pPr algn="ctr">
              <a:defRPr/>
            </a:pPr>
            <a:r>
              <a:rPr lang="en-US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JUNGLE</a:t>
            </a:r>
            <a:endParaRPr lang="en-US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63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US" sz="3600" i="1" dirty="0">
                <a:latin typeface="Adobe Caslon Pro"/>
                <a:cs typeface="Adobe Caslon Pro"/>
              </a:rPr>
              <a:t>Something </a:t>
            </a:r>
            <a:r>
              <a:rPr lang="en-US" sz="3600" i="1" cap="small" dirty="0">
                <a:latin typeface="Adobe Caslon Pro"/>
                <a:cs typeface="Adobe Caslon Pro"/>
              </a:rPr>
              <a:t>achievable</a:t>
            </a:r>
            <a:r>
              <a:rPr lang="en-US" sz="3600" i="1" dirty="0">
                <a:latin typeface="Adobe Caslon Pro"/>
                <a:cs typeface="Adobe Caslon Pro"/>
              </a:rPr>
              <a:t>, yet </a:t>
            </a:r>
            <a:r>
              <a:rPr lang="en-US" sz="3600" i="1" cap="small" dirty="0">
                <a:latin typeface="Adobe Caslon Pro"/>
                <a:cs typeface="Adobe Caslon Pro"/>
              </a:rPr>
              <a:t>incredible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04800"/>
            <a:ext cx="91440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GB" sz="5400" cap="small" dirty="0" smtClean="0">
                <a:latin typeface="Trajan Pro"/>
                <a:cs typeface="Trajan Pro"/>
              </a:rPr>
              <a:t>Introducing…</a:t>
            </a:r>
            <a:endParaRPr lang="en-GB" sz="5400" cap="small" dirty="0">
              <a:latin typeface="Trajan Pro"/>
              <a:cs typeface="Traja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04800"/>
            <a:ext cx="9144000" cy="9906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Our Vision </a:t>
            </a:r>
            <a:endParaRPr lang="en-GB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600200"/>
            <a:ext cx="9144000" cy="441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GB" sz="3700" dirty="0" smtClean="0">
                <a:latin typeface="Tekton Pro Bold"/>
                <a:cs typeface="Tekton Pro Bold"/>
              </a:rPr>
              <a:t>To get every individual to participate in this Urban Jungle project by 2012, thereby reducing carbon dioxide emissions and increasing the amount of carbon dioxide converted to oxygen.</a:t>
            </a:r>
            <a:endParaRPr lang="en-GB" sz="3700" dirty="0">
              <a:latin typeface="Tekton Pro Bold"/>
              <a:cs typeface="Tekton P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57200" y="1600201"/>
            <a:ext cx="822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To </a:t>
            </a:r>
            <a:r>
              <a:rPr lang="en-US" sz="3600" b="1" dirty="0">
                <a:latin typeface="Tekton Pro Bold"/>
                <a:ea typeface="Arial" pitchFamily="-112" charset="0"/>
                <a:cs typeface="Tekton Pro Bold"/>
              </a:rPr>
              <a:t>reduce the amount of carbon dioxide</a:t>
            </a: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 in the atmosphere due to </a:t>
            </a:r>
            <a:r>
              <a:rPr lang="en-US" sz="3600" b="1" u="sng" dirty="0">
                <a:latin typeface="Tekton Pro Bold"/>
                <a:ea typeface="Arial" pitchFamily="-112" charset="0"/>
                <a:cs typeface="Tekton Pro Bold"/>
              </a:rPr>
              <a:t>DEFORESTATION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To encourage a </a:t>
            </a:r>
            <a:r>
              <a:rPr lang="en-US" sz="3600" b="1" dirty="0">
                <a:latin typeface="Tekton Pro Bold"/>
                <a:ea typeface="Arial" pitchFamily="-112" charset="0"/>
                <a:cs typeface="Tekton Pro Bold"/>
              </a:rPr>
              <a:t>green lifestyle</a:t>
            </a:r>
            <a:endParaRPr lang="en-US" sz="3600" dirty="0">
              <a:latin typeface="Tekton Pro Bold"/>
              <a:ea typeface="Arial" pitchFamily="-112" charset="0"/>
              <a:cs typeface="Tekton Pro Bold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To educate people on the </a:t>
            </a:r>
            <a:r>
              <a:rPr lang="en-US" sz="3600" b="1" dirty="0">
                <a:latin typeface="Tekton Pro Bold"/>
                <a:ea typeface="Arial" pitchFamily="-112" charset="0"/>
                <a:cs typeface="Tekton Pro Bold"/>
              </a:rPr>
              <a:t>importance of potting a </a:t>
            </a:r>
            <a:r>
              <a:rPr lang="en-US" sz="3600" b="1" dirty="0" smtClean="0">
                <a:latin typeface="Tekton Pro Bold"/>
                <a:ea typeface="Arial" pitchFamily="-112" charset="0"/>
                <a:cs typeface="Tekton Pro Bold"/>
              </a:rPr>
              <a:t>plant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sz="3600" b="1" dirty="0">
              <a:ea typeface="Arial" pitchFamily="-112" charset="0"/>
              <a:cs typeface="Arial" pitchFamily="-112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sz="3600" dirty="0">
              <a:ea typeface="Arial" pitchFamily="-112" charset="0"/>
              <a:cs typeface="Arial" pitchFamily="-11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304801"/>
            <a:ext cx="9144000" cy="990600"/>
          </a:xfrm>
          <a:prstGeom prst="rect">
            <a:avLst/>
          </a:prstGeom>
          <a:noFill/>
        </p:spPr>
        <p:txBody>
          <a:bodyPr wrap="squar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Goals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33400" y="1905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Encourage every family or every household to pot at least a type of plant.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Talks can be held to educate families and companies on the correct way of potting.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Community campaigns can be held to create community gardens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sz="3200" dirty="0">
              <a:latin typeface="Tekton Pro Bold"/>
              <a:ea typeface="Arial" pitchFamily="-112" charset="0"/>
              <a:cs typeface="Tekton Pro Bold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sz="3200" dirty="0">
              <a:latin typeface="Tekton Pro Bold"/>
              <a:ea typeface="Arial" pitchFamily="-112" charset="0"/>
              <a:cs typeface="Tekton Pro Bold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319355"/>
            <a:ext cx="9144000" cy="975189"/>
          </a:xfrm>
          <a:prstGeom prst="rect">
            <a:avLst/>
          </a:prstGeom>
          <a:noFill/>
        </p:spPr>
        <p:txBody>
          <a:bodyPr wrap="non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What we will do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/>
          </p:cNvSpPr>
          <p:nvPr/>
        </p:nvSpPr>
        <p:spPr bwMode="auto">
          <a:xfrm>
            <a:off x="5334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 smtClean="0">
                <a:latin typeface="Tekton Pro Bold"/>
                <a:ea typeface="Arial" pitchFamily="-112" charset="0"/>
                <a:cs typeface="Tekton Pro Bold"/>
              </a:rPr>
              <a:t>Amount of carbon dioxide found in the atmosphere will be reduced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People</a:t>
            </a:r>
            <a:r>
              <a:rPr lang="en-US" sz="3200" dirty="0" smtClean="0">
                <a:latin typeface="Tekton Pro Bold"/>
                <a:ea typeface="Arial" pitchFamily="-112" charset="0"/>
                <a:cs typeface="Tekton Pro Bold"/>
              </a:rPr>
              <a:t> will become environmentally conscious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People will learn</a:t>
            </a:r>
            <a:r>
              <a:rPr lang="en-US" sz="3200" dirty="0" smtClean="0">
                <a:latin typeface="Tekton Pro Bold"/>
                <a:ea typeface="Arial" pitchFamily="-112" charset="0"/>
                <a:cs typeface="Tekton Pro Bold"/>
              </a:rPr>
              <a:t> about their </a:t>
            </a: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responsibility and ways to take care of the </a:t>
            </a:r>
            <a:r>
              <a:rPr lang="en-US" sz="3200" dirty="0" smtClean="0">
                <a:latin typeface="Tekton Pro Bold"/>
                <a:ea typeface="Arial" pitchFamily="-112" charset="0"/>
                <a:cs typeface="Tekton Pro Bold"/>
              </a:rPr>
              <a:t>planet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sz="3200" dirty="0">
              <a:latin typeface="Tekton Pro Bold"/>
              <a:ea typeface="Arial" pitchFamily="-112" charset="0"/>
              <a:cs typeface="Tekton Pro Bold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304800"/>
            <a:ext cx="9144000" cy="990600"/>
          </a:xfrm>
          <a:prstGeom prst="rect">
            <a:avLst/>
          </a:prstGeom>
          <a:noFill/>
        </p:spPr>
        <p:txBody>
          <a:bodyPr wrap="squar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Benefits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/>
          </p:cNvSpPr>
          <p:nvPr/>
        </p:nvSpPr>
        <p:spPr bwMode="auto">
          <a:xfrm>
            <a:off x="609600" y="1600200"/>
            <a:ext cx="8229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14350" indent="-51435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 smtClean="0">
                <a:latin typeface="Tekton Pro Bold"/>
                <a:ea typeface="Arial" pitchFamily="-112" charset="0"/>
                <a:cs typeface="Tekton Pro Bold"/>
              </a:rPr>
              <a:t>In </a:t>
            </a: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order to raise awareness </a:t>
            </a:r>
            <a:r>
              <a:rPr lang="en-US" sz="3200" dirty="0" smtClean="0">
                <a:latin typeface="Tekton Pro Bold"/>
                <a:ea typeface="Arial" pitchFamily="-112" charset="0"/>
                <a:cs typeface="Tekton Pro Bold"/>
              </a:rPr>
              <a:t>and encourage </a:t>
            </a: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people, we can use the following techniques.</a:t>
            </a:r>
          </a:p>
          <a:p>
            <a:pPr marL="514350" indent="-51435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Through Online Media</a:t>
            </a:r>
          </a:p>
          <a:p>
            <a:pPr marL="514350" indent="-51435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Through Endorsement</a:t>
            </a:r>
          </a:p>
          <a:p>
            <a:pPr marL="514350" indent="-51435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Through Educating the public</a:t>
            </a:r>
          </a:p>
          <a:p>
            <a:pPr marL="514350" indent="-51435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200" dirty="0">
                <a:latin typeface="Tekton Pro Bold"/>
                <a:ea typeface="Arial" pitchFamily="-112" charset="0"/>
                <a:cs typeface="Tekton Pro Bold"/>
              </a:rPr>
              <a:t>Through Incentives</a:t>
            </a:r>
          </a:p>
          <a:p>
            <a:pPr marL="514350" indent="-514350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sz="3200" dirty="0">
              <a:latin typeface="Tekton Pro Bold"/>
              <a:ea typeface="Arial" pitchFamily="-112" charset="0"/>
              <a:cs typeface="Tekton Pro Bold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4800" y="304800"/>
            <a:ext cx="8839200" cy="990600"/>
          </a:xfrm>
          <a:prstGeom prst="rect">
            <a:avLst/>
          </a:prstGeom>
          <a:noFill/>
        </p:spPr>
        <p:txBody>
          <a:bodyPr wrap="non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Encourage the People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/>
          </p:cNvSpPr>
          <p:nvPr/>
        </p:nvSpPr>
        <p:spPr bwMode="auto">
          <a:xfrm>
            <a:off x="685800" y="1524000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800" u="sng" dirty="0">
                <a:latin typeface="Tekton Pro Bold"/>
                <a:ea typeface="Arial" pitchFamily="-112" charset="0"/>
                <a:cs typeface="Tekton Pro Bold"/>
              </a:rPr>
              <a:t>Social Networking Pages</a:t>
            </a:r>
          </a:p>
          <a:p>
            <a:pPr marL="609600" indent="-6096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err="1">
                <a:latin typeface="Tekton Pro Bold"/>
                <a:ea typeface="Arial" pitchFamily="-112" charset="0"/>
                <a:cs typeface="Tekton Pro Bold"/>
              </a:rPr>
              <a:t>Facebook</a:t>
            </a: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 </a:t>
            </a:r>
            <a:endParaRPr lang="en-US" sz="2800" dirty="0" smtClean="0">
              <a:latin typeface="Tekton Pro Bold"/>
              <a:ea typeface="Arial" pitchFamily="-112" charset="0"/>
              <a:cs typeface="Tekton Pro Bold"/>
            </a:endParaRPr>
          </a:p>
          <a:p>
            <a:pPr marL="1066800" lvl="1" indent="-609600" eaLnBrk="0" hangingPunct="0"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Fan pages, groups, </a:t>
            </a: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etc</a:t>
            </a: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..</a:t>
            </a:r>
          </a:p>
          <a:p>
            <a:pPr marL="1066800" lvl="1" indent="-609600" eaLnBrk="0" hangingPunct="0"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Urban </a:t>
            </a: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Jungle’s </a:t>
            </a: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Group @ http://www.facebook.com/group.php?gid=114630388559340</a:t>
            </a:r>
          </a:p>
          <a:p>
            <a:pPr marL="609600" indent="-6096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>
                <a:latin typeface="Tekton Pro Bold"/>
                <a:ea typeface="Arial" pitchFamily="-112" charset="0"/>
                <a:cs typeface="Tekton Pro Bold"/>
              </a:rPr>
              <a:t>2.  Twitter </a:t>
            </a: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(update followers)</a:t>
            </a:r>
            <a:endParaRPr lang="en-US" sz="2800" dirty="0">
              <a:latin typeface="Tekton Pro Bold"/>
              <a:ea typeface="Arial" pitchFamily="-112" charset="0"/>
              <a:cs typeface="Tekton Pro Bold"/>
            </a:endParaRPr>
          </a:p>
          <a:p>
            <a:pPr marL="609600" indent="-6096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3.   Websites</a:t>
            </a:r>
            <a:endParaRPr lang="en-US" sz="2800" dirty="0">
              <a:latin typeface="Tekton Pro Bold"/>
              <a:ea typeface="Arial" pitchFamily="-112" charset="0"/>
              <a:cs typeface="Tekton Pro Bold"/>
            </a:endParaRPr>
          </a:p>
          <a:p>
            <a:pPr marL="609600" indent="-6096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>
                <a:latin typeface="Tekton Pro Bold"/>
                <a:ea typeface="Arial" pitchFamily="-112" charset="0"/>
                <a:cs typeface="Tekton Pro Bold"/>
              </a:rPr>
              <a:t>4.   Blogs</a:t>
            </a:r>
            <a:endParaRPr lang="en-US" sz="2800" dirty="0">
              <a:latin typeface="Tekton Pro Bold"/>
              <a:ea typeface="Arial" pitchFamily="-112" charset="0"/>
              <a:cs typeface="Tekton Pro Bold"/>
            </a:endParaRPr>
          </a:p>
          <a:p>
            <a:pPr marL="609600" indent="-609600" eaLnBrk="0" hangingPunct="0">
              <a:spcBef>
                <a:spcPct val="20000"/>
              </a:spcBef>
            </a:pPr>
            <a:endParaRPr lang="en-US" sz="2800" dirty="0">
              <a:latin typeface="Tekton Pro Bold"/>
              <a:ea typeface="Arial" pitchFamily="-112" charset="0"/>
              <a:cs typeface="Tekton Pro Bold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38400" y="381000"/>
            <a:ext cx="48006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Online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304800"/>
            <a:ext cx="9144000" cy="990600"/>
          </a:xfrm>
          <a:prstGeom prst="rect">
            <a:avLst/>
          </a:prstGeom>
          <a:noFill/>
        </p:spPr>
        <p:txBody>
          <a:bodyPr wrap="squar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Facebook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 group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  <p:pic>
        <p:nvPicPr>
          <p:cNvPr id="34818" name="Picture 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2954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1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86200" y="1447800"/>
            <a:ext cx="52578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7400" y="1295400"/>
            <a:ext cx="66294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28800" y="1219200"/>
            <a:ext cx="58324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/>
          </p:cNvSpPr>
          <p:nvPr/>
        </p:nvSpPr>
        <p:spPr bwMode="auto">
          <a:xfrm>
            <a:off x="6858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Celebrity Endorsement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3600" dirty="0">
                <a:ea typeface="Arial" pitchFamily="-112" charset="0"/>
                <a:cs typeface="Arial" pitchFamily="-112" charset="0"/>
              </a:rPr>
              <a:t>  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304800"/>
            <a:ext cx="9144000" cy="990600"/>
          </a:xfrm>
          <a:prstGeom prst="rect">
            <a:avLst/>
          </a:prstGeom>
          <a:noFill/>
        </p:spPr>
        <p:txBody>
          <a:bodyPr wrap="non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Endorsement</a:t>
            </a:r>
          </a:p>
        </p:txBody>
      </p:sp>
      <p:pic>
        <p:nvPicPr>
          <p:cNvPr id="21508" name="Picture 28" descr="http://4.bp.blogspot.com/_0LtfnmicScs/SfcNZisQUNI/AAAAAAAAFnI/ttNRqGFVgGM/s400/spongebo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95600" y="2438400"/>
            <a:ext cx="29146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/>
          </p:cNvSpPr>
          <p:nvPr/>
        </p:nvSpPr>
        <p:spPr bwMode="auto">
          <a:xfrm>
            <a:off x="5334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ea typeface="Arial" pitchFamily="-112" charset="0"/>
                <a:cs typeface="Arial" pitchFamily="-112" charset="0"/>
              </a:rPr>
              <a:t>Educating…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3600" dirty="0">
                <a:ea typeface="Arial" pitchFamily="-112" charset="0"/>
                <a:cs typeface="Arial" pitchFamily="-112" charset="0"/>
              </a:rPr>
              <a:t> </a:t>
            </a:r>
            <a:r>
              <a:rPr lang="en-US" sz="3600" dirty="0" smtClean="0">
                <a:ea typeface="Arial" pitchFamily="-112" charset="0"/>
                <a:cs typeface="Arial" pitchFamily="-112" charset="0"/>
              </a:rPr>
              <a:t>Cultivate </a:t>
            </a:r>
            <a:r>
              <a:rPr lang="en-US" sz="3600" dirty="0">
                <a:ea typeface="Arial" pitchFamily="-112" charset="0"/>
                <a:cs typeface="Arial" pitchFamily="-112" charset="0"/>
              </a:rPr>
              <a:t>a pro-green stance </a:t>
            </a:r>
            <a:r>
              <a:rPr lang="en-US" sz="3600" dirty="0" smtClean="0">
                <a:ea typeface="Arial" pitchFamily="-112" charset="0"/>
                <a:cs typeface="Arial" pitchFamily="-112" charset="0"/>
              </a:rPr>
              <a:t> </a:t>
            </a:r>
            <a:br>
              <a:rPr lang="en-US" sz="3600" dirty="0" smtClean="0">
                <a:ea typeface="Arial" pitchFamily="-112" charset="0"/>
                <a:cs typeface="Arial" pitchFamily="-112" charset="0"/>
              </a:rPr>
            </a:br>
            <a:r>
              <a:rPr lang="en-US" sz="3600" dirty="0" smtClean="0">
                <a:ea typeface="Arial" pitchFamily="-112" charset="0"/>
                <a:cs typeface="Arial" pitchFamily="-112" charset="0"/>
              </a:rPr>
              <a:t>  through </a:t>
            </a:r>
            <a:r>
              <a:rPr lang="en-US" sz="3600" dirty="0">
                <a:ea typeface="Arial" pitchFamily="-112" charset="0"/>
                <a:cs typeface="Arial" pitchFamily="-112" charset="0"/>
              </a:rPr>
              <a:t>seminars.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3600" dirty="0">
                <a:ea typeface="Arial" pitchFamily="-112" charset="0"/>
                <a:cs typeface="Arial" pitchFamily="-112" charset="0"/>
              </a:rPr>
              <a:t> </a:t>
            </a:r>
            <a:r>
              <a:rPr lang="en-US" sz="3600" dirty="0" smtClean="0">
                <a:ea typeface="Arial" pitchFamily="-112" charset="0"/>
                <a:cs typeface="Arial" pitchFamily="-112" charset="0"/>
              </a:rPr>
              <a:t>Teaching </a:t>
            </a:r>
            <a:r>
              <a:rPr lang="en-US" sz="3600" dirty="0">
                <a:ea typeface="Arial" pitchFamily="-112" charset="0"/>
                <a:cs typeface="Arial" pitchFamily="-112" charset="0"/>
              </a:rPr>
              <a:t>less developed countries 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3600" dirty="0">
                <a:ea typeface="Arial" pitchFamily="-112" charset="0"/>
                <a:cs typeface="Arial" pitchFamily="-112" charset="0"/>
              </a:rPr>
              <a:t> </a:t>
            </a:r>
            <a:r>
              <a:rPr lang="en-US" sz="3600" dirty="0" smtClean="0">
                <a:ea typeface="Arial" pitchFamily="-112" charset="0"/>
                <a:cs typeface="Arial" pitchFamily="-112" charset="0"/>
              </a:rPr>
              <a:t>Benefits </a:t>
            </a:r>
            <a:r>
              <a:rPr lang="en-US" sz="3600" dirty="0">
                <a:ea typeface="Arial" pitchFamily="-112" charset="0"/>
                <a:cs typeface="Arial" pitchFamily="-112" charset="0"/>
              </a:rPr>
              <a:t>in the long run 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3600" dirty="0">
                <a:ea typeface="Arial" pitchFamily="-112" charset="0"/>
                <a:cs typeface="Arial" pitchFamily="-112" charset="0"/>
              </a:rPr>
              <a:t> </a:t>
            </a:r>
            <a:r>
              <a:rPr lang="en-US" sz="3600" dirty="0" smtClean="0">
                <a:ea typeface="Arial" pitchFamily="-112" charset="0"/>
                <a:cs typeface="Arial" pitchFamily="-112" charset="0"/>
              </a:rPr>
              <a:t>Consequences </a:t>
            </a:r>
            <a:r>
              <a:rPr lang="en-US" sz="3600" dirty="0">
                <a:ea typeface="Arial" pitchFamily="-112" charset="0"/>
                <a:cs typeface="Arial" pitchFamily="-112" charset="0"/>
              </a:rPr>
              <a:t>of not participating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52600" y="381000"/>
            <a:ext cx="629050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Educating The Public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4801"/>
            <a:ext cx="9144000" cy="990599"/>
          </a:xfrm>
          <a:prstGeom prst="rect">
            <a:avLst/>
          </a:prstGeom>
          <a:noFill/>
        </p:spPr>
        <p:txBody>
          <a:bodyPr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Incentives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smtClean="0">
                <a:latin typeface="Tekton Pro Bold"/>
                <a:cs typeface="Tekton Pro Bold"/>
              </a:rPr>
              <a:t>Rewards system</a:t>
            </a:r>
          </a:p>
          <a:p>
            <a:pPr lvl="1">
              <a:buFont typeface="Wingdings" pitchFamily="2" charset="2"/>
              <a:buChar char="q"/>
            </a:pPr>
            <a:r>
              <a:rPr lang="en-US" sz="3200" dirty="0" smtClean="0">
                <a:latin typeface="Tekton Pro Bold"/>
                <a:cs typeface="Tekton Pro Bold"/>
              </a:rPr>
              <a:t>Plants can be exchanged for daily necessities</a:t>
            </a:r>
          </a:p>
          <a:p>
            <a:pPr lvl="1">
              <a:buNone/>
            </a:pPr>
            <a:r>
              <a:rPr lang="en-US" sz="3200" dirty="0" err="1" smtClean="0">
                <a:latin typeface="Tekton Pro Bold"/>
                <a:cs typeface="Tekton Pro Bold"/>
              </a:rPr>
              <a:t>eg</a:t>
            </a:r>
            <a:r>
              <a:rPr lang="en-US" sz="3200" dirty="0" smtClean="0">
                <a:latin typeface="Tekton Pro Bold"/>
                <a:cs typeface="Tekton Pro Bold"/>
              </a:rPr>
              <a:t> toilet rolls, instant noodles, etc..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Encourage participation through schools </a:t>
            </a:r>
            <a:r>
              <a:rPr lang="en-US" sz="3600" dirty="0" smtClean="0">
                <a:latin typeface="Tekton Pro Bold"/>
                <a:ea typeface="Arial" pitchFamily="-112" charset="0"/>
                <a:cs typeface="Tekton Pro Bold"/>
              </a:rPr>
              <a:t>worldwide </a:t>
            </a:r>
          </a:p>
          <a:p>
            <a:pPr marL="1200150" lvl="1" indent="-742950" eaLnBrk="0" hangingPunct="0">
              <a:spcBef>
                <a:spcPct val="20000"/>
              </a:spcBef>
            </a:pPr>
            <a:r>
              <a:rPr lang="en-US" sz="2700" dirty="0" err="1" smtClean="0">
                <a:latin typeface="Tekton Pro Bold"/>
                <a:ea typeface="Arial" pitchFamily="-112" charset="0"/>
                <a:cs typeface="Tekton Pro Bold"/>
              </a:rPr>
              <a:t>eg</a:t>
            </a:r>
            <a:r>
              <a:rPr lang="en-US" sz="2700" dirty="0" smtClean="0">
                <a:latin typeface="Tekton Pro Bold"/>
                <a:ea typeface="Arial" pitchFamily="-112" charset="0"/>
                <a:cs typeface="Tekton Pro Bold"/>
              </a:rPr>
              <a:t>.  get schools to have one plant per class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>
                <a:latin typeface="Tekton Pro Bold"/>
                <a:ea typeface="Arial" pitchFamily="-112" charset="0"/>
                <a:cs typeface="Tekton Pro Bold"/>
              </a:rPr>
              <a:t>Encourage participation through events worldwide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3600" dirty="0" smtClean="0">
                <a:latin typeface="Tekton Pro Bold"/>
                <a:ea typeface="Arial" pitchFamily="-112" charset="0"/>
                <a:cs typeface="Tekton Pro Bold"/>
              </a:rPr>
              <a:t>Promoting urban jungle through talks</a:t>
            </a:r>
            <a:endParaRPr lang="en-US" sz="3600" dirty="0">
              <a:latin typeface="Tekton Pro Bold"/>
              <a:ea typeface="Arial" pitchFamily="-112" charset="0"/>
              <a:cs typeface="Tekton Pro Bold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304800"/>
            <a:ext cx="9144000" cy="990600"/>
          </a:xfrm>
          <a:prstGeom prst="rect">
            <a:avLst/>
          </a:prstGeom>
          <a:noFill/>
        </p:spPr>
        <p:txBody>
          <a:bodyPr wrap="non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Partnership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4" name="Rectangle 3"/>
          <p:cNvSpPr>
            <a:spLocks noChangeArrowheads="1"/>
          </p:cNvSpPr>
          <p:nvPr/>
        </p:nvSpPr>
        <p:spPr bwMode="auto">
          <a:xfrm>
            <a:off x="152400" y="1219200"/>
            <a:ext cx="914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endParaRPr lang="en-US" altLang="zh-CN" sz="2400" dirty="0">
              <a:latin typeface="Tekton Pro Bold"/>
              <a:ea typeface="SimSun" pitchFamily="2" charset="-122"/>
              <a:cs typeface="Tekton Pro Bold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zh-CN" sz="2400" i="1" dirty="0" smtClean="0">
                <a:latin typeface="Tekton Pro Bold"/>
                <a:ea typeface="SimSun" pitchFamily="2" charset="-122"/>
                <a:cs typeface="Tekton Pro Bold"/>
              </a:rPr>
              <a:t>   </a:t>
            </a:r>
            <a:r>
              <a:rPr lang="en-US" altLang="zh-CN" sz="2400" i="1" dirty="0" smtClean="0">
                <a:solidFill>
                  <a:srgbClr val="FF0000"/>
                </a:solidFill>
                <a:latin typeface="Tekton Pro Bold"/>
                <a:ea typeface="SimSun" pitchFamily="2" charset="-122"/>
                <a:cs typeface="Tekton Pro Bold"/>
              </a:rPr>
              <a:t>“</a:t>
            </a:r>
            <a:r>
              <a:rPr lang="en-US" altLang="zh-CN" sz="2400" i="1" dirty="0">
                <a:solidFill>
                  <a:srgbClr val="FF0000"/>
                </a:solidFill>
                <a:latin typeface="Tekton Pro Bold"/>
                <a:ea typeface="SimSun" pitchFamily="2" charset="-122"/>
                <a:cs typeface="Tekton Pro Bold"/>
              </a:rPr>
              <a:t>I think this project could repair the marks made by previous generations. All the best!</a:t>
            </a:r>
            <a:r>
              <a:rPr lang="en-US" altLang="zh-CN" sz="2400" i="1" dirty="0" smtClean="0">
                <a:solidFill>
                  <a:srgbClr val="FF0000"/>
                </a:solidFill>
                <a:latin typeface="Tekton Pro Bold"/>
                <a:ea typeface="SimSun" pitchFamily="2" charset="-122"/>
                <a:cs typeface="Tekton Pro Bold"/>
              </a:rPr>
              <a:t>” </a:t>
            </a:r>
            <a:r>
              <a:rPr lang="en-US" altLang="zh-CN" sz="2400" dirty="0" smtClean="0">
                <a:latin typeface="Tekton Pro Bold"/>
                <a:ea typeface="SimSun" pitchFamily="2" charset="-122"/>
                <a:cs typeface="Tekton Pro Bold"/>
              </a:rPr>
              <a:t>– </a:t>
            </a:r>
            <a:r>
              <a:rPr lang="en-US" altLang="zh-CN" sz="2200" dirty="0" smtClean="0">
                <a:latin typeface="Tekton Pro Bold"/>
                <a:ea typeface="SimSun" pitchFamily="2" charset="-122"/>
                <a:cs typeface="Tekton Pro Bold"/>
              </a:rPr>
              <a:t>Kenny, 3R2, </a:t>
            </a:r>
            <a:r>
              <a:rPr lang="en-US" altLang="zh-CN" sz="2200" dirty="0" err="1" smtClean="0">
                <a:latin typeface="Tekton Pro Bold"/>
                <a:ea typeface="SimSun" pitchFamily="2" charset="-122"/>
                <a:cs typeface="Tekton Pro Bold"/>
              </a:rPr>
              <a:t>Ngee</a:t>
            </a:r>
            <a:r>
              <a:rPr lang="en-US" altLang="zh-CN" sz="2200" dirty="0" smtClean="0">
                <a:latin typeface="Tekton Pro Bold"/>
                <a:ea typeface="SimSun" pitchFamily="2" charset="-122"/>
                <a:cs typeface="Tekton Pro Bold"/>
              </a:rPr>
              <a:t> Ann Secondary School.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en-US" altLang="zh-CN" sz="2400" dirty="0" smtClean="0">
              <a:latin typeface="Tekton Pro Bold"/>
              <a:ea typeface="SimSun" pitchFamily="2" charset="-122"/>
              <a:cs typeface="Tekton Pro Bold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zh-CN" sz="2400" i="1" dirty="0" smtClean="0">
                <a:latin typeface="Tekton Pro Bold"/>
                <a:ea typeface="SimSun" pitchFamily="2" charset="-122"/>
                <a:cs typeface="Tekton Pro Bold"/>
              </a:rPr>
              <a:t>    </a:t>
            </a:r>
            <a:r>
              <a:rPr lang="en-US" altLang="zh-CN" sz="2400" i="1" dirty="0" smtClean="0">
                <a:solidFill>
                  <a:srgbClr val="FF0000"/>
                </a:solidFill>
                <a:latin typeface="Tekton Pro Bold"/>
                <a:ea typeface="SimSun" pitchFamily="2" charset="-122"/>
                <a:cs typeface="Tekton Pro Bold"/>
              </a:rPr>
              <a:t>“</a:t>
            </a:r>
            <a:r>
              <a:rPr lang="en-US" altLang="zh-CN" sz="2400" i="1" dirty="0">
                <a:solidFill>
                  <a:srgbClr val="FF0000"/>
                </a:solidFill>
                <a:latin typeface="Tekton Pro Bold"/>
                <a:ea typeface="SimSun" pitchFamily="2" charset="-122"/>
                <a:cs typeface="Tekton Pro Bold"/>
              </a:rPr>
              <a:t>It’s a well-developed, practical, and simple plan. It will however, take a lot of persistence, energy, and commitment to carry it out. I hope our youth have the spirit and energy to prevail. The environment is one of our most important causes.”</a:t>
            </a:r>
            <a:r>
              <a:rPr lang="en-US" altLang="zh-CN" sz="2400" i="1" dirty="0" smtClean="0">
                <a:solidFill>
                  <a:srgbClr val="FF0000"/>
                </a:solidFill>
                <a:latin typeface="Tekton Pro Bold"/>
                <a:ea typeface="SimSun" pitchFamily="2" charset="-122"/>
                <a:cs typeface="Tekton Pro Bold"/>
              </a:rPr>
              <a:t> </a:t>
            </a:r>
            <a:r>
              <a:rPr lang="en-US" altLang="zh-CN" sz="2200" dirty="0" smtClean="0">
                <a:latin typeface="Tekton Pro Bold"/>
                <a:ea typeface="SimSun" pitchFamily="2" charset="-122"/>
                <a:cs typeface="Tekton Pro Bold"/>
              </a:rPr>
              <a:t>– Miss </a:t>
            </a:r>
            <a:r>
              <a:rPr lang="en-US" altLang="zh-CN" sz="2200" dirty="0" err="1" smtClean="0">
                <a:latin typeface="Tekton Pro Bold"/>
                <a:ea typeface="SimSun" pitchFamily="2" charset="-122"/>
                <a:cs typeface="Tekton Pro Bold"/>
              </a:rPr>
              <a:t>Kulyk</a:t>
            </a:r>
            <a:r>
              <a:rPr lang="en-US" altLang="zh-CN" sz="2200" dirty="0" smtClean="0">
                <a:latin typeface="Tekton Pro Bold"/>
                <a:ea typeface="SimSun" pitchFamily="2" charset="-122"/>
                <a:cs typeface="Tekton Pro Bold"/>
              </a:rPr>
              <a:t>, Geography teacher of </a:t>
            </a:r>
            <a:r>
              <a:rPr lang="en-US" altLang="zh-CN" sz="2200" dirty="0" err="1" smtClean="0">
                <a:latin typeface="Tekton Pro Bold"/>
                <a:ea typeface="SimSun" pitchFamily="2" charset="-122"/>
                <a:cs typeface="Tekton Pro Bold"/>
              </a:rPr>
              <a:t>Ngee</a:t>
            </a:r>
            <a:r>
              <a:rPr lang="en-US" altLang="zh-CN" sz="2200" dirty="0" smtClean="0">
                <a:latin typeface="Tekton Pro Bold"/>
                <a:ea typeface="SimSun" pitchFamily="2" charset="-122"/>
                <a:cs typeface="Tekton Pro Bold"/>
              </a:rPr>
              <a:t> Ann Secondary School.</a:t>
            </a:r>
            <a:endParaRPr lang="en-US" altLang="zh-CN" sz="2200" dirty="0">
              <a:latin typeface="Tekton Pro Bold"/>
              <a:ea typeface="SimSun" pitchFamily="2" charset="-122"/>
              <a:cs typeface="Tekton Pro Bold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304800"/>
            <a:ext cx="9144000" cy="990600"/>
          </a:xfrm>
          <a:prstGeom prst="rect">
            <a:avLst/>
          </a:prstGeom>
          <a:noFill/>
        </p:spPr>
        <p:txBody>
          <a:bodyPr wrap="non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Feedback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33400" y="1903413"/>
            <a:ext cx="2971800" cy="3960812"/>
          </a:xfrm>
          <a:noFill/>
        </p:spPr>
      </p:pic>
      <p:pic>
        <p:nvPicPr>
          <p:cNvPr id="26627" name="Picture 6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57600" y="2667000"/>
            <a:ext cx="2438400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65850" y="1752600"/>
            <a:ext cx="27495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304801"/>
            <a:ext cx="9144000" cy="990600"/>
          </a:xfrm>
          <a:prstGeom prst="rect">
            <a:avLst/>
          </a:prstGeom>
          <a:noFill/>
        </p:spPr>
        <p:txBody>
          <a:bodyPr wrap="none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empus Sans ITC" pitchFamily="82" charset="0"/>
              </a:rPr>
              <a:t>Youth Participation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52400"/>
            <a:ext cx="9144000" cy="1371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GB" sz="4400" dirty="0" smtClean="0">
                <a:latin typeface="Chaparral Pro"/>
                <a:cs typeface="Chaparral Pro"/>
              </a:rPr>
              <a:t>Thank you for your attention!</a:t>
            </a:r>
            <a:endParaRPr lang="en-GB" sz="4400" dirty="0">
              <a:latin typeface="Chaparral Pro"/>
              <a:cs typeface="Chaparral Pr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67000"/>
            <a:ext cx="9144000" cy="12192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GB" sz="2400" dirty="0" smtClean="0">
                <a:latin typeface="Chaparral Pro"/>
                <a:cs typeface="Chaparral Pro"/>
              </a:rPr>
              <a:t>Proudly presented to you by Team DEGA, </a:t>
            </a:r>
          </a:p>
          <a:p>
            <a:pPr algn="ctr"/>
            <a:r>
              <a:rPr lang="en-GB" sz="2400" dirty="0" smtClean="0">
                <a:latin typeface="Chaparral Pro"/>
                <a:cs typeface="Chaparral Pro"/>
              </a:rPr>
              <a:t>Ngee Ann Secondary School, Singapore</a:t>
            </a:r>
          </a:p>
          <a:p>
            <a:pPr algn="ctr"/>
            <a:endParaRPr lang="en-GB" sz="2400" dirty="0">
              <a:latin typeface="Chaparral Pro"/>
              <a:cs typeface="Chaparral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</TotalTime>
  <Words>553</Words>
  <Application>Microsoft Macintosh PowerPoint</Application>
  <PresentationFormat>On-screen Show (4:3)</PresentationFormat>
  <Paragraphs>83</Paragraphs>
  <Slides>23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Custom Design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MINISTRY OF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POT-IT</dc:title>
  <dc:creator>moeuser</dc:creator>
  <cp:lastModifiedBy>Sara Hassan</cp:lastModifiedBy>
  <cp:revision>120</cp:revision>
  <dcterms:created xsi:type="dcterms:W3CDTF">2010-04-21T14:41:29Z</dcterms:created>
  <dcterms:modified xsi:type="dcterms:W3CDTF">2010-04-21T14:41:46Z</dcterms:modified>
</cp:coreProperties>
</file>