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79" r:id="rId4"/>
    <p:sldId id="281" r:id="rId5"/>
    <p:sldId id="285" r:id="rId6"/>
    <p:sldId id="280" r:id="rId7"/>
    <p:sldId id="283" r:id="rId8"/>
    <p:sldId id="286" r:id="rId9"/>
    <p:sldId id="284" r:id="rId10"/>
    <p:sldId id="28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10/14/2010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llab.tiged.org/deforestaction2/blogs/?UpdateID=293267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llab.tiged.org/deforestaction2/blogs/?UpdateID=2220139" TargetMode="External"/><Relationship Id="rId5" Type="http://schemas.openxmlformats.org/officeDocument/2006/relationships/hyperlink" Target="http://collab.tiged.org/deforestaction2/blogs/?UpdateID=2272611" TargetMode="External"/><Relationship Id="rId4" Type="http://schemas.openxmlformats.org/officeDocument/2006/relationships/hyperlink" Target="http://collab.tiged.org/deforestaction2/blogs/?UpdateID=228445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collab.tiged.org/deforestaction2/video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ollab.tiged.org/deforestaction2/file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3583562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Webinar </a:t>
            </a:r>
            <a:r>
              <a:rPr lang="en-US" sz="4700" b="1" dirty="0" smtClean="0">
                <a:solidFill>
                  <a:schemeClr val="tx1"/>
                </a:solidFill>
              </a:rPr>
              <a:t>#1: 15/10/2010</a:t>
            </a:r>
            <a:endParaRPr lang="en-US" sz="47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800" b="1" u="sng" dirty="0" smtClean="0">
                <a:solidFill>
                  <a:schemeClr val="tx1"/>
                </a:solidFill>
              </a:rPr>
              <a:t>Objectives: 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Smart Goals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Importance of Team Work 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l"/>
            <a:endParaRPr lang="en-US" sz="2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4700" b="1" dirty="0" smtClean="0">
              <a:solidFill>
                <a:schemeClr val="tx1"/>
              </a:solidFill>
            </a:endParaRPr>
          </a:p>
          <a:p>
            <a:endParaRPr lang="en-US" sz="4700" b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CA Staff\Pictures\DeforestACTION\DeforestACTION combined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248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017008" y="963168"/>
            <a:ext cx="3151632" cy="890016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GB" sz="4400" b="1" u="sng" dirty="0" smtClean="0">
                <a:solidFill>
                  <a:schemeClr val="tx2">
                    <a:lumMod val="50000"/>
                  </a:schemeClr>
                </a:solidFill>
              </a:rPr>
              <a:t>School Introductions</a:t>
            </a:r>
            <a:endParaRPr lang="en-GB" sz="44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551" y="2731008"/>
            <a:ext cx="4309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70C0"/>
                </a:solidFill>
                <a:hlinkClick r:id="rId3"/>
              </a:rPr>
              <a:t>Dimboola</a:t>
            </a:r>
            <a:r>
              <a:rPr lang="en-GB" dirty="0" smtClean="0">
                <a:solidFill>
                  <a:srgbClr val="0070C0"/>
                </a:solidFill>
                <a:hlinkClick r:id="rId3"/>
              </a:rPr>
              <a:t> Memorial Secondary College 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err="1" smtClean="0">
                <a:solidFill>
                  <a:srgbClr val="0070C0"/>
                </a:solidFill>
                <a:hlinkClick r:id="rId4"/>
              </a:rPr>
              <a:t>Waggrakine</a:t>
            </a:r>
            <a:r>
              <a:rPr lang="en-GB" dirty="0" smtClean="0">
                <a:solidFill>
                  <a:srgbClr val="0070C0"/>
                </a:solidFill>
                <a:hlinkClick r:id="rId4"/>
              </a:rPr>
              <a:t> </a:t>
            </a:r>
            <a:r>
              <a:rPr lang="en-GB" dirty="0" smtClean="0">
                <a:solidFill>
                  <a:srgbClr val="0070C0"/>
                </a:solidFill>
                <a:hlinkClick r:id="rId4"/>
              </a:rPr>
              <a:t>Primary </a:t>
            </a:r>
            <a:r>
              <a:rPr lang="en-GB" dirty="0" smtClean="0">
                <a:solidFill>
                  <a:srgbClr val="0070C0"/>
                </a:solidFill>
                <a:hlinkClick r:id="rId4"/>
              </a:rPr>
              <a:t>School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  <a:hlinkClick r:id="rId5"/>
              </a:rPr>
              <a:t>Newton </a:t>
            </a:r>
            <a:r>
              <a:rPr lang="en-GB" dirty="0" smtClean="0">
                <a:solidFill>
                  <a:srgbClr val="0070C0"/>
                </a:solidFill>
                <a:hlinkClick r:id="rId5"/>
              </a:rPr>
              <a:t>Moore Senior High School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err="1" smtClean="0">
                <a:solidFill>
                  <a:srgbClr val="0070C0"/>
                </a:solidFill>
                <a:hlinkClick r:id="rId6"/>
              </a:rPr>
              <a:t>Taroona</a:t>
            </a:r>
            <a:r>
              <a:rPr lang="en-GB" dirty="0" smtClean="0">
                <a:solidFill>
                  <a:srgbClr val="0070C0"/>
                </a:solidFill>
                <a:hlinkClick r:id="rId6"/>
              </a:rPr>
              <a:t> </a:t>
            </a:r>
            <a:r>
              <a:rPr lang="en-GB" dirty="0" smtClean="0">
                <a:solidFill>
                  <a:srgbClr val="0070C0"/>
                </a:solidFill>
                <a:hlinkClick r:id="rId6"/>
              </a:rPr>
              <a:t>High </a:t>
            </a:r>
            <a:r>
              <a:rPr lang="en-GB" dirty="0" smtClean="0">
                <a:solidFill>
                  <a:srgbClr val="0070C0"/>
                </a:solidFill>
                <a:hlinkClick r:id="rId6"/>
              </a:rPr>
              <a:t>School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u="sng" dirty="0" err="1" smtClean="0">
                <a:solidFill>
                  <a:srgbClr val="0070C0"/>
                </a:solidFill>
              </a:rPr>
              <a:t>Kadina</a:t>
            </a:r>
            <a:r>
              <a:rPr lang="en-GB" u="sng" dirty="0" smtClean="0">
                <a:solidFill>
                  <a:srgbClr val="0070C0"/>
                </a:solidFill>
              </a:rPr>
              <a:t> Primary School</a:t>
            </a:r>
          </a:p>
          <a:p>
            <a:r>
              <a:rPr lang="en-GB" u="sng" dirty="0" smtClean="0">
                <a:solidFill>
                  <a:srgbClr val="0070C0"/>
                </a:solidFill>
              </a:rPr>
              <a:t>Varsity College</a:t>
            </a:r>
            <a:endParaRPr lang="en-GB" u="sng" dirty="0">
              <a:solidFill>
                <a:srgbClr val="0070C0"/>
              </a:solidFill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4619423" y="2304288"/>
            <a:ext cx="3549217" cy="2926080"/>
          </a:xfrm>
          <a:prstGeom prst="teardro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Spend a minute saying HI to everyone!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How it all began...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AU" sz="1600" dirty="0" smtClean="0"/>
              <a:t>Teachers and students from across APAC were given the opportunity to present their ideas about what collaborative project they could work on to tackle deforestation. </a:t>
            </a:r>
          </a:p>
          <a:p>
            <a:r>
              <a:rPr lang="en-AU" sz="1600" dirty="0" smtClean="0"/>
              <a:t>Students presented their ideas online and were given one week to vote on the two most popular solutions.</a:t>
            </a:r>
          </a:p>
          <a:p>
            <a:pPr>
              <a:buFontTx/>
              <a:buNone/>
            </a:pPr>
            <a:endParaRPr lang="en-AU" sz="1600" dirty="0" smtClean="0"/>
          </a:p>
          <a:p>
            <a:r>
              <a:rPr lang="en-AU" sz="1600" dirty="0" smtClean="0"/>
              <a:t>The winning solutions were: </a:t>
            </a:r>
          </a:p>
          <a:p>
            <a:pPr>
              <a:buFontTx/>
              <a:buAutoNum type="arabicPeriod"/>
            </a:pPr>
            <a:r>
              <a:rPr lang="en-AU" sz="1600" b="1" dirty="0" smtClean="0">
                <a:solidFill>
                  <a:srgbClr val="0000F6"/>
                </a:solidFill>
              </a:rPr>
              <a:t>Buying back trees in endangered forests to protect them</a:t>
            </a:r>
          </a:p>
          <a:p>
            <a:pPr>
              <a:buFontTx/>
              <a:buAutoNum type="arabicPeriod"/>
            </a:pPr>
            <a:r>
              <a:rPr lang="en-AU" sz="1600" b="1" dirty="0" smtClean="0">
                <a:solidFill>
                  <a:srgbClr val="0000F6"/>
                </a:solidFill>
              </a:rPr>
              <a:t>Raising awareness for how palm oil production (and products that contain palm oil) contribute to global warming, habitat loss, destruction of species and other global problems.</a:t>
            </a:r>
          </a:p>
          <a:p>
            <a:pPr>
              <a:buFontTx/>
              <a:buAutoNum type="arabicPeriod"/>
            </a:pPr>
            <a:endParaRPr lang="en-AU" sz="1600" dirty="0" smtClean="0"/>
          </a:p>
          <a:p>
            <a:r>
              <a:rPr lang="en-AU" sz="1600" dirty="0" smtClean="0"/>
              <a:t>Both solutions were combined to create the </a:t>
            </a:r>
            <a:r>
              <a:rPr lang="en-AU" sz="1600" b="1" dirty="0" err="1" smtClean="0">
                <a:solidFill>
                  <a:srgbClr val="339966"/>
                </a:solidFill>
              </a:rPr>
              <a:t>DeforestAction</a:t>
            </a:r>
            <a:r>
              <a:rPr lang="en-AU" sz="1600" dirty="0" smtClean="0"/>
              <a:t> global project. </a:t>
            </a:r>
          </a:p>
          <a:p>
            <a:endParaRPr lang="en-AU" sz="1600" dirty="0" smtClean="0"/>
          </a:p>
          <a:p>
            <a:pPr>
              <a:buNone/>
            </a:pPr>
            <a:endParaRPr lang="en-AU" sz="1600" dirty="0" smtClean="0"/>
          </a:p>
          <a:p>
            <a:endParaRPr lang="en-A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908720"/>
          <a:ext cx="8280919" cy="4601684"/>
        </p:xfrm>
        <a:graphic>
          <a:graphicData uri="http://schemas.openxmlformats.org/drawingml/2006/table">
            <a:tbl>
              <a:tblPr/>
              <a:tblGrid>
                <a:gridCol w="1054140"/>
                <a:gridCol w="1656875"/>
                <a:gridCol w="3120911"/>
                <a:gridCol w="2448993"/>
              </a:tblGrid>
              <a:tr h="267458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800" b="1" dirty="0">
                          <a:latin typeface="Times New Roman"/>
                          <a:ea typeface="Cambria"/>
                          <a:cs typeface="Times New Roman"/>
                        </a:rPr>
                        <a:t>Week </a:t>
                      </a:r>
                      <a:endParaRPr lang="en-GB" sz="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800" b="1">
                          <a:latin typeface="Times New Roman"/>
                          <a:ea typeface="Cambria"/>
                          <a:cs typeface="Times New Roman"/>
                        </a:rPr>
                        <a:t>Theme</a:t>
                      </a:r>
                      <a:endParaRPr lang="en-GB" sz="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800" b="1">
                          <a:latin typeface="Times New Roman"/>
                          <a:ea typeface="Cambria"/>
                          <a:cs typeface="Times New Roman"/>
                        </a:rPr>
                        <a:t>What</a:t>
                      </a:r>
                      <a:endParaRPr lang="en-GB" sz="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800" b="1" dirty="0">
                          <a:latin typeface="Times New Roman"/>
                          <a:ea typeface="Cambria"/>
                          <a:cs typeface="Times New Roman"/>
                        </a:rPr>
                        <a:t>Student Follow-up Activity</a:t>
                      </a:r>
                      <a:endParaRPr lang="en-GB" sz="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68646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GB" sz="1200" dirty="0" smtClean="0">
                          <a:latin typeface="Cambria"/>
                          <a:ea typeface="Cambria"/>
                          <a:cs typeface="Times New Roman"/>
                        </a:rPr>
                        <a:t>Week One:</a:t>
                      </a: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GB" sz="1200" dirty="0" smtClean="0">
                          <a:latin typeface="Cambria"/>
                          <a:ea typeface="Cambria"/>
                          <a:cs typeface="Times New Roman"/>
                        </a:rPr>
                        <a:t>07/10/2010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GB" sz="1200" dirty="0" smtClean="0">
                          <a:latin typeface="Cambria"/>
                          <a:ea typeface="Cambria"/>
                          <a:cs typeface="Times New Roman"/>
                        </a:rPr>
                        <a:t>Stage 1 Virtual Conference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All Stage II schools will be invited to the Stage 1 Virtual conference. This will be a </a:t>
                      </a:r>
                      <a:r>
                        <a:rPr lang="en-US" sz="1200" dirty="0" err="1" smtClean="0">
                          <a:latin typeface="Times New Roman"/>
                          <a:ea typeface="Cambria"/>
                          <a:cs typeface="Times New Roman"/>
                        </a:rPr>
                        <a:t>DeforestACTION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 ‘Show and Tell’</a:t>
                      </a:r>
                      <a:endParaRPr lang="en-GB" sz="1200" dirty="0" smtClean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None/>
                      </a:pP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660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Week 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Two: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15/10/2010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Introduction/</a:t>
                      </a:r>
                      <a:r>
                        <a:rPr lang="en-US" sz="1200" baseline="0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Creating </a:t>
                      </a: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SMART Goals 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(Worksheet: Step 1: SMART Project Goals)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Introduce SMART Goals and worksheet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Group activity – work on creating sample SMART Goals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Students work in their DeforestACTION teams to create SMART goals 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Students post their SMART Goals onto DeforestACTION as a blog post 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Week 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Three: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22/10/2010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Creating Our DeforestACTION Plan 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(Worksheet: Step 2: Creating your DeforestACTION Plan)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Introduce action plan worksheet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Group activity – Things we need to consider in making our action plan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Students fill in action plan template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Students upload their file onto DeforestACTION site 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9833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Week 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Four: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05/11/2010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Action Plan + Presentation (Worksheet: Step 2: Creating your DeforestACTION Plan)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Questions/feedback from students on their action plans so far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342900" lvl="0" indent="-342900" algn="l">
                        <a:spcBef>
                          <a:spcPts val="10"/>
                        </a:spcBef>
                        <a:spcAft>
                          <a:spcPts val="1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Information on upcoming virtual conference – Each school to present their action plans during a Virtual Conference (tbc)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Students work on a DeforestACTION presentation to share with rest of DeforestACTION schools.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6"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>
                          <a:latin typeface="Times New Roman"/>
                          <a:ea typeface="Cambria"/>
                          <a:cs typeface="Times New Roman"/>
                        </a:rPr>
                        <a:t>Week </a:t>
                      </a: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Five: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mbria"/>
                          <a:cs typeface="Times New Roman"/>
                        </a:rPr>
                        <a:t>12/11/2010</a:t>
                      </a:r>
                      <a:endParaRPr lang="en-GB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Virtual Conference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sz="1200">
                          <a:latin typeface="Times New Roman"/>
                          <a:ea typeface="Cambria"/>
                          <a:cs typeface="Times New Roman"/>
                        </a:rPr>
                        <a:t>This is yet to be confirmed</a:t>
                      </a:r>
                      <a:endParaRPr lang="en-GB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en-US" sz="1200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47501" marR="4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95736" y="80918"/>
            <a:ext cx="447616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DeforestACTION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Project Planning Webinar Schedule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w/b 13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September 2010 -  w/b: 8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November 2010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Virtual Conference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hlinkClick r:id="rId2"/>
              </a:rPr>
              <a:t>http://collab.tiged.org/deforestaction2/videos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1263" y="2087398"/>
            <a:ext cx="5994082" cy="443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Now it’s over to you...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en-GB" dirty="0" smtClean="0"/>
              <a:t>We would like you to spend the next week coming up with your own </a:t>
            </a:r>
            <a:r>
              <a:rPr lang="en-GB" dirty="0" err="1" smtClean="0"/>
              <a:t>DeforestACTION</a:t>
            </a:r>
            <a:r>
              <a:rPr lang="en-GB" dirty="0" smtClean="0"/>
              <a:t> project. The project must be unique to your school and community BUT share the common </a:t>
            </a:r>
            <a:r>
              <a:rPr lang="en-GB" dirty="0" err="1" smtClean="0"/>
              <a:t>DeforestACTION</a:t>
            </a:r>
            <a:r>
              <a:rPr lang="en-GB" dirty="0" smtClean="0"/>
              <a:t> objectives..</a:t>
            </a:r>
          </a:p>
          <a:p>
            <a:pPr>
              <a:buNone/>
            </a:pPr>
            <a:endParaRPr lang="en-GB" dirty="0" smtClean="0"/>
          </a:p>
          <a:p>
            <a:pPr>
              <a:buFontTx/>
              <a:buAutoNum type="arabicPeriod"/>
            </a:pPr>
            <a:r>
              <a:rPr lang="en-AU" b="1" dirty="0" smtClean="0">
                <a:solidFill>
                  <a:srgbClr val="0000F6"/>
                </a:solidFill>
              </a:rPr>
              <a:t>Raising </a:t>
            </a:r>
            <a:r>
              <a:rPr lang="en-AU" b="1" dirty="0" smtClean="0">
                <a:solidFill>
                  <a:srgbClr val="0000F6"/>
                </a:solidFill>
              </a:rPr>
              <a:t>awareness for how palm oil production (and products that contain palm oil) contribute to global warming, habitat loss, destruction of species and other global problems</a:t>
            </a:r>
            <a:r>
              <a:rPr lang="en-AU" b="1" dirty="0" smtClean="0">
                <a:solidFill>
                  <a:srgbClr val="0000F6"/>
                </a:solidFill>
              </a:rPr>
              <a:t>.</a:t>
            </a:r>
          </a:p>
          <a:p>
            <a:pPr>
              <a:buFontTx/>
              <a:buAutoNum type="arabicPeriod"/>
            </a:pPr>
            <a:r>
              <a:rPr lang="en-AU" b="1" dirty="0" smtClean="0">
                <a:solidFill>
                  <a:srgbClr val="0000F6"/>
                </a:solidFill>
              </a:rPr>
              <a:t>Fundraising (Buying back trees in endangered forests to protect them</a:t>
            </a:r>
            <a:r>
              <a:rPr lang="en-AU" b="1" dirty="0" smtClean="0">
                <a:solidFill>
                  <a:srgbClr val="0000F6"/>
                </a:solidFill>
              </a:rPr>
              <a:t>).</a:t>
            </a:r>
            <a:endParaRPr lang="en-AU" b="1" dirty="0" smtClean="0">
              <a:solidFill>
                <a:srgbClr val="0000F6"/>
              </a:solidFill>
            </a:endParaRPr>
          </a:p>
          <a:p>
            <a:pPr>
              <a:buFontTx/>
              <a:buAutoNum type="arabicPeriod"/>
            </a:pPr>
            <a:endParaRPr lang="en-AU" b="1" dirty="0" smtClean="0">
              <a:solidFill>
                <a:srgbClr val="0000F6"/>
              </a:solidFill>
            </a:endParaRPr>
          </a:p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609"/>
            <a:ext cx="8229600" cy="28285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smtClean="0"/>
              <a:t>STEP 1: “SMART” Project </a:t>
            </a:r>
            <a:r>
              <a:rPr lang="en-US" sz="2800" b="1" dirty="0" smtClean="0"/>
              <a:t>Goals</a:t>
            </a:r>
            <a:endParaRPr lang="en-GB" sz="2800" dirty="0" smtClean="0"/>
          </a:p>
          <a:p>
            <a:r>
              <a:rPr lang="en-US" sz="2800" dirty="0" smtClean="0"/>
              <a:t>The first step in implementing any project is to create “SMART” Project Goals. </a:t>
            </a:r>
            <a:endParaRPr lang="en-GB" sz="2800" dirty="0" smtClean="0"/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592" y="1886712"/>
            <a:ext cx="87058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http://collab.tiged.org/deforestaction2/files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2271713"/>
            <a:ext cx="89249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 next week...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0"/>
              </a:spcBef>
              <a:spcAft>
                <a:spcPts val="10"/>
              </a:spcAft>
              <a:buFont typeface="Symbol"/>
              <a:buChar char=""/>
            </a:pPr>
            <a:r>
              <a:rPr lang="en-US" dirty="0" smtClean="0">
                <a:latin typeface="Times New Roman"/>
                <a:ea typeface="Cambria"/>
                <a:cs typeface="Times New Roman"/>
              </a:rPr>
              <a:t>Students work in their </a:t>
            </a:r>
            <a:r>
              <a:rPr lang="en-US" dirty="0" err="1" smtClean="0">
                <a:latin typeface="Times New Roman"/>
                <a:ea typeface="Cambria"/>
                <a:cs typeface="Times New Roman"/>
              </a:rPr>
              <a:t>DeforestACTION</a:t>
            </a:r>
            <a:r>
              <a:rPr lang="en-US" dirty="0" smtClean="0">
                <a:latin typeface="Times New Roman"/>
                <a:ea typeface="Cambria"/>
                <a:cs typeface="Times New Roman"/>
              </a:rPr>
              <a:t> teams to create SMART goals </a:t>
            </a:r>
            <a:endParaRPr lang="en-GB" dirty="0" smtClean="0">
              <a:latin typeface="Cambria"/>
              <a:ea typeface="Cambria"/>
              <a:cs typeface="Times New Roman"/>
            </a:endParaRPr>
          </a:p>
          <a:p>
            <a:pPr lvl="0">
              <a:spcBef>
                <a:spcPts val="10"/>
              </a:spcBef>
              <a:spcAft>
                <a:spcPts val="10"/>
              </a:spcAft>
              <a:buFont typeface="Symbol"/>
              <a:buChar char=""/>
            </a:pPr>
            <a:r>
              <a:rPr lang="en-US" dirty="0" smtClean="0">
                <a:latin typeface="Times New Roman"/>
                <a:ea typeface="Cambria"/>
                <a:cs typeface="Times New Roman"/>
              </a:rPr>
              <a:t>Students post their SMART Goals onto </a:t>
            </a:r>
            <a:r>
              <a:rPr lang="en-US" dirty="0" err="1" smtClean="0">
                <a:latin typeface="Times New Roman"/>
                <a:ea typeface="Cambria"/>
                <a:cs typeface="Times New Roman"/>
              </a:rPr>
              <a:t>DeforestACTION</a:t>
            </a:r>
            <a:r>
              <a:rPr lang="en-US" dirty="0" smtClean="0">
                <a:latin typeface="Times New Roman"/>
                <a:ea typeface="Cambria"/>
                <a:cs typeface="Times New Roman"/>
              </a:rPr>
              <a:t> as a blog </a:t>
            </a:r>
            <a:r>
              <a:rPr lang="en-US" dirty="0" smtClean="0">
                <a:latin typeface="Times New Roman"/>
                <a:ea typeface="Cambria"/>
                <a:cs typeface="Times New Roman"/>
              </a:rPr>
              <a:t>post (each school should have it’s own blog thread).</a:t>
            </a:r>
            <a:endParaRPr lang="en-GB" dirty="0" smtClean="0">
              <a:latin typeface="Cambria"/>
              <a:ea typeface="Cambria"/>
              <a:cs typeface="Times New Roman"/>
            </a:endParaRP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QUESTIONS???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3171</TotalTime>
  <Words>538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How it all began...</vt:lpstr>
      <vt:lpstr>Slide 4</vt:lpstr>
      <vt:lpstr>Virtual Conference</vt:lpstr>
      <vt:lpstr>Now it’s over to you...</vt:lpstr>
      <vt:lpstr>Slide 7</vt:lpstr>
      <vt:lpstr>Resources:</vt:lpstr>
      <vt:lpstr>By next week...</vt:lpstr>
      <vt:lpstr>QUESTIONS???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SCA Staff</cp:lastModifiedBy>
  <cp:revision>51</cp:revision>
  <dcterms:created xsi:type="dcterms:W3CDTF">2010-05-24T03:42:46Z</dcterms:created>
  <dcterms:modified xsi:type="dcterms:W3CDTF">2010-10-14T21:30:45Z</dcterms:modified>
</cp:coreProperties>
</file>