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7" r:id="rId2"/>
    <p:sldId id="268" r:id="rId3"/>
    <p:sldId id="269" r:id="rId4"/>
    <p:sldId id="262" r:id="rId5"/>
    <p:sldId id="264" r:id="rId6"/>
    <p:sldId id="263" r:id="rId7"/>
    <p:sldId id="265" r:id="rId8"/>
    <p:sldId id="260" r:id="rId9"/>
    <p:sldId id="266" r:id="rId10"/>
    <p:sldId id="270" r:id="rId11"/>
    <p:sldId id="27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796D69-1FED-4734-AAA0-644B0CBCE253}" type="datetimeFigureOut">
              <a:rPr lang="en-GB" smtClean="0"/>
              <a:pPr/>
              <a:t>17/08/2010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AF4832-08D8-4E73-9A76-78F9B24E1CDB}"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1F0035F-DD0F-48DF-9917-C7C6A418A0EB}" type="datetimeFigureOut">
              <a:rPr lang="en-GB" smtClean="0"/>
              <a:pPr/>
              <a:t>17/08/2010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0A858A-2FB6-42C4-9514-ACC41E902635}"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1F0035F-DD0F-48DF-9917-C7C6A418A0EB}" type="datetimeFigureOut">
              <a:rPr lang="en-GB" smtClean="0"/>
              <a:pPr/>
              <a:t>17/08/2010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0A858A-2FB6-42C4-9514-ACC41E90263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F0035F-DD0F-48DF-9917-C7C6A418A0EB}" type="datetimeFigureOut">
              <a:rPr lang="en-GB" smtClean="0"/>
              <a:pPr/>
              <a:t>17/08/2010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0A858A-2FB6-42C4-9514-ACC41E902635}"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1F0035F-DD0F-48DF-9917-C7C6A418A0EB}" type="datetimeFigureOut">
              <a:rPr lang="en-GB" smtClean="0"/>
              <a:pPr/>
              <a:t>17/08/2010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0A858A-2FB6-42C4-9514-ACC41E90263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1F0035F-DD0F-48DF-9917-C7C6A418A0EB}" type="datetimeFigureOut">
              <a:rPr lang="en-GB" smtClean="0"/>
              <a:pPr/>
              <a:t>17/08/2010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A0A858A-2FB6-42C4-9514-ACC41E90263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1F0035F-DD0F-48DF-9917-C7C6A418A0EB}" type="datetimeFigureOut">
              <a:rPr lang="en-GB" smtClean="0"/>
              <a:pPr/>
              <a:t>17/08/2010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A0A858A-2FB6-42C4-9514-ACC41E90263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F0035F-DD0F-48DF-9917-C7C6A418A0EB}" type="datetimeFigureOut">
              <a:rPr lang="en-GB" smtClean="0"/>
              <a:pPr/>
              <a:t>17/08/2010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A0A858A-2FB6-42C4-9514-ACC41E90263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F0035F-DD0F-48DF-9917-C7C6A418A0EB}" type="datetimeFigureOut">
              <a:rPr lang="en-GB" smtClean="0"/>
              <a:pPr/>
              <a:t>17/08/2010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0A858A-2FB6-42C4-9514-ACC41E90263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F0035F-DD0F-48DF-9917-C7C6A418A0EB}" type="datetimeFigureOut">
              <a:rPr lang="en-GB" smtClean="0"/>
              <a:pPr/>
              <a:t>17/08/2010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0A858A-2FB6-42C4-9514-ACC41E902635}"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1F0035F-DD0F-48DF-9917-C7C6A418A0EB}" type="datetimeFigureOut">
              <a:rPr lang="en-GB" smtClean="0"/>
              <a:pPr/>
              <a:t>17/08/2010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0A858A-2FB6-42C4-9514-ACC41E90263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1F0035F-DD0F-48DF-9917-C7C6A418A0EB}" type="datetimeFigureOut">
              <a:rPr lang="en-GB" smtClean="0"/>
              <a:pPr/>
              <a:t>17/08/2010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0A858A-2FB6-42C4-9514-ACC41E90263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F0035F-DD0F-48DF-9917-C7C6A418A0EB}" type="datetimeFigureOut">
              <a:rPr lang="en-GB" smtClean="0"/>
              <a:pPr/>
              <a:t>17/08/2010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858A-2FB6-42C4-9514-ACC41E902635}"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hyperlink" Target="http://profiles.tigweb.org/mandeepatwa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mandeep@takingitglobal.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descr="shoutlogo.jpg"/>
          <p:cNvPicPr>
            <a:picLocks noChangeAspect="1"/>
          </p:cNvPicPr>
          <p:nvPr/>
        </p:nvPicPr>
        <p:blipFill>
          <a:blip r:embed="rId2" cstate="print"/>
          <a:srcRect/>
          <a:stretch>
            <a:fillRect/>
          </a:stretch>
        </p:blipFill>
        <p:spPr bwMode="auto">
          <a:xfrm>
            <a:off x="827584" y="260648"/>
            <a:ext cx="3048000" cy="165735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descr="deforest-action-logo.jpg"/>
          <p:cNvPicPr/>
          <p:nvPr/>
        </p:nvPicPr>
        <p:blipFill>
          <a:blip r:embed="rId3" cstate="print"/>
          <a:stretch>
            <a:fillRect/>
          </a:stretch>
        </p:blipFill>
        <p:spPr>
          <a:xfrm>
            <a:off x="3707904" y="260648"/>
            <a:ext cx="4134558" cy="1628800"/>
          </a:xfrm>
          <a:prstGeom prst="roundRect">
            <a:avLst>
              <a:gd name="adj" fmla="val 8594"/>
            </a:avLst>
          </a:prstGeom>
          <a:solidFill>
            <a:srgbClr val="FFFFFF">
              <a:shade val="85000"/>
            </a:srgbClr>
          </a:solidFill>
          <a:ln w="38100">
            <a:solidFill>
              <a:schemeClr val="tx1"/>
            </a:solidFill>
          </a:ln>
          <a:effectLst>
            <a:reflection blurRad="12700" stA="38000" endPos="28000" dist="5000" dir="5400000" sy="-100000" algn="bl" rotWithShape="0"/>
          </a:effectLst>
        </p:spPr>
      </p:pic>
      <p:pic>
        <p:nvPicPr>
          <p:cNvPr id="6" name="Picture 5" descr="tiged.png"/>
          <p:cNvPicPr>
            <a:picLocks noChangeAspect="1"/>
          </p:cNvPicPr>
          <p:nvPr/>
        </p:nvPicPr>
        <p:blipFill>
          <a:blip r:embed="rId4" cstate="print"/>
          <a:stretch>
            <a:fillRect/>
          </a:stretch>
        </p:blipFill>
        <p:spPr>
          <a:xfrm>
            <a:off x="2627784" y="1412776"/>
            <a:ext cx="2071668" cy="12144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descr="Home page.png"/>
          <p:cNvPicPr>
            <a:picLocks noChangeAspect="1"/>
          </p:cNvPicPr>
          <p:nvPr/>
        </p:nvPicPr>
        <p:blipFill>
          <a:blip r:embed="rId5" cstate="print"/>
          <a:stretch>
            <a:fillRect/>
          </a:stretch>
        </p:blipFill>
        <p:spPr>
          <a:xfrm>
            <a:off x="3491880" y="2852936"/>
            <a:ext cx="5166302" cy="33270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078" name="TextBox 7"/>
          <p:cNvSpPr txBox="1">
            <a:spLocks noChangeArrowheads="1"/>
          </p:cNvSpPr>
          <p:nvPr/>
        </p:nvSpPr>
        <p:spPr bwMode="auto">
          <a:xfrm>
            <a:off x="250825" y="2997200"/>
            <a:ext cx="3286125" cy="3046413"/>
          </a:xfrm>
          <a:prstGeom prst="rect">
            <a:avLst/>
          </a:prstGeom>
          <a:noFill/>
          <a:ln w="9525">
            <a:noFill/>
            <a:miter lim="800000"/>
            <a:headEnd/>
            <a:tailEnd/>
          </a:ln>
        </p:spPr>
        <p:txBody>
          <a:bodyPr>
            <a:spAutoFit/>
          </a:bodyPr>
          <a:lstStyle/>
          <a:p>
            <a:pPr>
              <a:buFont typeface="Arial" pitchFamily="34" charset="0"/>
              <a:buChar char="•"/>
            </a:pPr>
            <a:r>
              <a:rPr lang="en-GB" sz="2000" b="1"/>
              <a:t>What is DeforestACTION about...</a:t>
            </a:r>
          </a:p>
          <a:p>
            <a:pPr>
              <a:buFont typeface="Arial" pitchFamily="34" charset="0"/>
              <a:buChar char="•"/>
            </a:pPr>
            <a:endParaRPr lang="en-GB" sz="2000" b="1"/>
          </a:p>
          <a:p>
            <a:pPr>
              <a:buFont typeface="Arial" pitchFamily="34" charset="0"/>
              <a:buChar char="•"/>
            </a:pPr>
            <a:r>
              <a:rPr lang="en-GB" sz="2000" b="1"/>
              <a:t>Idea to reality...</a:t>
            </a:r>
          </a:p>
          <a:p>
            <a:pPr>
              <a:buFont typeface="Arial" pitchFamily="34" charset="0"/>
              <a:buChar char="•"/>
            </a:pPr>
            <a:endParaRPr lang="en-GB" sz="2000" b="1"/>
          </a:p>
          <a:p>
            <a:pPr>
              <a:buFont typeface="Arial" pitchFamily="34" charset="0"/>
              <a:buChar char="•"/>
            </a:pPr>
            <a:r>
              <a:rPr lang="en-GB" sz="2000" b="1"/>
              <a:t>The project so far...</a:t>
            </a:r>
          </a:p>
          <a:p>
            <a:endParaRPr lang="en-GB" b="1"/>
          </a:p>
          <a:p>
            <a:endParaRPr lang="en-GB" b="1"/>
          </a:p>
          <a:p>
            <a:endParaRPr lang="en-GB" b="1"/>
          </a:p>
          <a:p>
            <a:r>
              <a:rPr lang="en-GB"/>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theglobalist.com/images/books/HighNoon/170x240.jpg"/>
          <p:cNvPicPr>
            <a:picLocks noChangeAspect="1" noChangeArrowheads="1"/>
          </p:cNvPicPr>
          <p:nvPr/>
        </p:nvPicPr>
        <p:blipFill>
          <a:blip r:embed="rId2" cstate="print"/>
          <a:srcRect/>
          <a:stretch>
            <a:fillRect/>
          </a:stretch>
        </p:blipFill>
        <p:spPr bwMode="auto">
          <a:xfrm>
            <a:off x="395536" y="3861048"/>
            <a:ext cx="1800200" cy="254145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099" name="Picture 2"/>
          <p:cNvPicPr>
            <a:picLocks noChangeAspect="1" noChangeArrowheads="1"/>
          </p:cNvPicPr>
          <p:nvPr/>
        </p:nvPicPr>
        <p:blipFill>
          <a:blip r:embed="rId3" cstate="print"/>
          <a:srcRect/>
          <a:stretch>
            <a:fillRect/>
          </a:stretch>
        </p:blipFill>
        <p:spPr bwMode="auto">
          <a:xfrm>
            <a:off x="250825" y="549275"/>
            <a:ext cx="2295525" cy="2686050"/>
          </a:xfrm>
          <a:prstGeom prst="rect">
            <a:avLst/>
          </a:prstGeom>
          <a:noFill/>
          <a:ln w="9525">
            <a:noFill/>
            <a:miter lim="800000"/>
            <a:headEnd/>
            <a:tailEnd/>
          </a:ln>
        </p:spPr>
      </p:pic>
      <p:pic>
        <p:nvPicPr>
          <p:cNvPr id="21507" name="Picture 3"/>
          <p:cNvPicPr>
            <a:picLocks noChangeAspect="1" noChangeArrowheads="1"/>
          </p:cNvPicPr>
          <p:nvPr/>
        </p:nvPicPr>
        <p:blipFill>
          <a:blip r:embed="rId4" cstate="print"/>
          <a:srcRect/>
          <a:stretch>
            <a:fillRect/>
          </a:stretch>
        </p:blipFill>
        <p:spPr bwMode="auto">
          <a:xfrm>
            <a:off x="2195736" y="1700808"/>
            <a:ext cx="6524625" cy="46386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Oval Callout 6"/>
          <p:cNvSpPr/>
          <p:nvPr/>
        </p:nvSpPr>
        <p:spPr bwMode="auto">
          <a:xfrm>
            <a:off x="3851920" y="0"/>
            <a:ext cx="4968552" cy="1611560"/>
          </a:xfrm>
          <a:prstGeom prst="wedgeEllipseCallout">
            <a:avLst>
              <a:gd name="adj1" fmla="val -36116"/>
              <a:gd name="adj2" fmla="val 69372"/>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lstStyle/>
          <a:p>
            <a:pPr>
              <a:defRPr/>
            </a:pPr>
            <a:endParaRPr lang="en-GB" dirty="0">
              <a:solidFill>
                <a:schemeClr val="tx1"/>
              </a:solidFill>
            </a:endParaRPr>
          </a:p>
          <a:p>
            <a:pPr algn="ctr">
              <a:defRPr/>
            </a:pPr>
            <a:r>
              <a:rPr lang="en-GB" sz="3600" dirty="0">
                <a:solidFill>
                  <a:srgbClr val="00CC66"/>
                </a:solidFill>
                <a:latin typeface="Arial Rounded MT Bold" pitchFamily="34" charset="0"/>
              </a:rPr>
              <a:t>Deforestation</a:t>
            </a:r>
          </a:p>
        </p:txBody>
      </p:sp>
      <p:grpSp>
        <p:nvGrpSpPr>
          <p:cNvPr id="2" name="Group 7"/>
          <p:cNvGrpSpPr>
            <a:grpSpLocks/>
          </p:cNvGrpSpPr>
          <p:nvPr/>
        </p:nvGrpSpPr>
        <p:grpSpPr bwMode="auto">
          <a:xfrm>
            <a:off x="7092950" y="2349500"/>
            <a:ext cx="493713" cy="584200"/>
            <a:chOff x="1403648" y="1961545"/>
            <a:chExt cx="879199" cy="747375"/>
          </a:xfrm>
        </p:grpSpPr>
        <p:pic>
          <p:nvPicPr>
            <p:cNvPr id="4105" name="Picture 7" descr="C:\Users\i-seant\AppData\Local\Microsoft\Windows\Temporary Internet Files\Content.IE5\LNBYK0ER\MC910217034[1].png"/>
            <p:cNvPicPr>
              <a:picLocks noChangeAspect="1" noChangeArrowheads="1"/>
            </p:cNvPicPr>
            <p:nvPr/>
          </p:nvPicPr>
          <p:blipFill>
            <a:blip r:embed="rId5" cstate="print"/>
            <a:srcRect/>
            <a:stretch>
              <a:fillRect/>
            </a:stretch>
          </p:blipFill>
          <p:spPr bwMode="auto">
            <a:xfrm>
              <a:off x="1403648" y="1986023"/>
              <a:ext cx="879199" cy="722897"/>
            </a:xfrm>
            <a:prstGeom prst="rect">
              <a:avLst/>
            </a:prstGeom>
            <a:noFill/>
            <a:ln w="9525">
              <a:noFill/>
              <a:miter lim="800000"/>
              <a:headEnd/>
              <a:tailEnd/>
            </a:ln>
          </p:spPr>
        </p:pic>
        <p:sp>
          <p:nvSpPr>
            <p:cNvPr id="10" name="Rectangle 9"/>
            <p:cNvSpPr/>
            <p:nvPr/>
          </p:nvSpPr>
          <p:spPr>
            <a:xfrm>
              <a:off x="1494266" y="1961545"/>
              <a:ext cx="698900" cy="651839"/>
            </a:xfrm>
            <a:prstGeom prst="rect">
              <a:avLst/>
            </a:prstGeom>
            <a:noFill/>
          </p:spPr>
          <p:txBody>
            <a:bodyPr wrap="none">
              <a:spAutoFit/>
            </a:bodyPr>
            <a:lstStyle/>
            <a:p>
              <a:pPr algn="ctr">
                <a:defRPr/>
              </a:pPr>
              <a:r>
                <a:rPr lang="en-US" sz="1600" b="1" u="sng"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latin typeface="Arial" charset="0"/>
                  <a:cs typeface="Arial" charset="0"/>
                </a:rPr>
                <a:t>1</a:t>
              </a:r>
            </a:p>
            <a:p>
              <a:pPr algn="ctr">
                <a:defRPr/>
              </a:pPr>
              <a:r>
                <a:rPr lang="en-US" sz="1600" b="1"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latin typeface="Arial" charset="0"/>
                  <a:cs typeface="Arial" charset="0"/>
                </a:rPr>
                <a:t>20</a:t>
              </a: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AU" dirty="0" smtClean="0">
                <a:solidFill>
                  <a:srgbClr val="FF0000"/>
                </a:solidFill>
              </a:rPr>
              <a:t>How it all began...</a:t>
            </a:r>
          </a:p>
        </p:txBody>
      </p:sp>
      <p:sp>
        <p:nvSpPr>
          <p:cNvPr id="7171" name="Content Placeholder 2"/>
          <p:cNvSpPr>
            <a:spLocks noGrp="1"/>
          </p:cNvSpPr>
          <p:nvPr>
            <p:ph idx="1"/>
          </p:nvPr>
        </p:nvSpPr>
        <p:spPr/>
        <p:style>
          <a:lnRef idx="0">
            <a:schemeClr val="dk1"/>
          </a:lnRef>
          <a:fillRef idx="3">
            <a:schemeClr val="dk1"/>
          </a:fillRef>
          <a:effectRef idx="3">
            <a:schemeClr val="dk1"/>
          </a:effectRef>
          <a:fontRef idx="minor">
            <a:schemeClr val="lt1"/>
          </a:fontRef>
        </p:style>
        <p:txBody>
          <a:bodyPr>
            <a:normAutofit lnSpcReduction="10000"/>
          </a:bodyPr>
          <a:lstStyle/>
          <a:p>
            <a:r>
              <a:rPr lang="en-AU" sz="1600" dirty="0" smtClean="0"/>
              <a:t>Teachers and students from across APAC were given the opportunity to present their ideas about what collaborative project they could work on to tackle deforestation. </a:t>
            </a:r>
          </a:p>
          <a:p>
            <a:r>
              <a:rPr lang="en-AU" sz="1600" dirty="0" smtClean="0"/>
              <a:t>Students presented their ideas online and were given one week to vote on the two most popular solutions.</a:t>
            </a:r>
          </a:p>
          <a:p>
            <a:pPr>
              <a:buFontTx/>
              <a:buNone/>
            </a:pPr>
            <a:endParaRPr lang="en-AU" sz="1600" dirty="0" smtClean="0"/>
          </a:p>
          <a:p>
            <a:r>
              <a:rPr lang="en-AU" sz="1600" dirty="0" smtClean="0"/>
              <a:t>The winning solutions were: </a:t>
            </a:r>
          </a:p>
          <a:p>
            <a:pPr>
              <a:buFontTx/>
              <a:buAutoNum type="arabicPeriod"/>
            </a:pPr>
            <a:r>
              <a:rPr lang="en-AU" sz="1600" b="1" dirty="0" smtClean="0">
                <a:solidFill>
                  <a:srgbClr val="0000F6"/>
                </a:solidFill>
              </a:rPr>
              <a:t>Buying back trees in endangered forests to protect them</a:t>
            </a:r>
          </a:p>
          <a:p>
            <a:pPr>
              <a:buFontTx/>
              <a:buAutoNum type="arabicPeriod"/>
            </a:pPr>
            <a:r>
              <a:rPr lang="en-AU" sz="1600" b="1" dirty="0" smtClean="0">
                <a:solidFill>
                  <a:srgbClr val="0000F6"/>
                </a:solidFill>
              </a:rPr>
              <a:t>Raising awareness for how palm oil production (and products that contain palm oil) contribute to global warming, habitat loss, destruction of species and other global problems.</a:t>
            </a:r>
          </a:p>
          <a:p>
            <a:pPr>
              <a:buFontTx/>
              <a:buAutoNum type="arabicPeriod"/>
            </a:pPr>
            <a:endParaRPr lang="en-AU" sz="1600" dirty="0" smtClean="0"/>
          </a:p>
          <a:p>
            <a:r>
              <a:rPr lang="en-AU" sz="1600" dirty="0" smtClean="0"/>
              <a:t>Both solutions were combined to create the </a:t>
            </a:r>
            <a:r>
              <a:rPr lang="en-AU" sz="1600" b="1" dirty="0" err="1" smtClean="0">
                <a:solidFill>
                  <a:srgbClr val="339966"/>
                </a:solidFill>
              </a:rPr>
              <a:t>DeforestAction</a:t>
            </a:r>
            <a:r>
              <a:rPr lang="en-AU" sz="1600" dirty="0" smtClean="0"/>
              <a:t> global project. </a:t>
            </a:r>
          </a:p>
          <a:p>
            <a:endParaRPr lang="en-AU" sz="1600" dirty="0" smtClean="0"/>
          </a:p>
          <a:p>
            <a:r>
              <a:rPr lang="en-AU" sz="1600" i="1" dirty="0" err="1" smtClean="0"/>
              <a:t>Deforestaction</a:t>
            </a:r>
            <a:r>
              <a:rPr lang="en-AU" sz="1600" i="1" dirty="0" smtClean="0"/>
              <a:t> is designed to raise awareness about the destruction of important native forests, and the commercial exploitation of these forests for the production of palm oil.  Young people across the planet are seeking support to reclaim at-risk forests and preserve them for future generations, and the future of the planet. </a:t>
            </a:r>
          </a:p>
          <a:p>
            <a:endParaRPr lang="en-AU" sz="1600" dirty="0" smtClean="0"/>
          </a:p>
          <a:p>
            <a:endParaRPr lang="en-AU" sz="1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38138"/>
          </a:xfrm>
        </p:spPr>
        <p:txBody>
          <a:bodyPr>
            <a:normAutofit fontScale="90000"/>
          </a:bodyPr>
          <a:lstStyle/>
          <a:p>
            <a:r>
              <a:rPr lang="en-GB" dirty="0" smtClean="0"/>
              <a:t>Home Page: http://collab.tiged.org/deforestaction2/</a:t>
            </a:r>
            <a:endParaRPr lang="en-GB" dirty="0"/>
          </a:p>
        </p:txBody>
      </p:sp>
      <p:pic>
        <p:nvPicPr>
          <p:cNvPr id="4" name="Content Placeholder 3" descr="Home page 1.png"/>
          <p:cNvPicPr>
            <a:picLocks noGrp="1" noChangeAspect="1"/>
          </p:cNvPicPr>
          <p:nvPr>
            <p:ph idx="1"/>
          </p:nvPr>
        </p:nvPicPr>
        <p:blipFill>
          <a:blip r:embed="rId2" cstate="print"/>
          <a:stretch>
            <a:fillRect/>
          </a:stretch>
        </p:blipFill>
        <p:spPr>
          <a:xfrm>
            <a:off x="1115616" y="1772816"/>
            <a:ext cx="7580196" cy="452596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smtClean="0"/>
              <a:t>Gallery</a:t>
            </a:r>
            <a:br>
              <a:rPr lang="en-GB" sz="3200" dirty="0" smtClean="0"/>
            </a:br>
            <a:r>
              <a:rPr lang="en-GB" sz="3200" dirty="0" smtClean="0"/>
              <a:t>Collaboration:@</a:t>
            </a:r>
            <a:endParaRPr lang="en-GB" sz="3200" dirty="0"/>
          </a:p>
        </p:txBody>
      </p:sp>
      <p:pic>
        <p:nvPicPr>
          <p:cNvPr id="1026" name="Picture 2"/>
          <p:cNvPicPr>
            <a:picLocks noChangeAspect="1" noChangeArrowheads="1"/>
          </p:cNvPicPr>
          <p:nvPr/>
        </p:nvPicPr>
        <p:blipFill>
          <a:blip r:embed="rId2" cstate="print"/>
          <a:srcRect/>
          <a:stretch>
            <a:fillRect/>
          </a:stretch>
        </p:blipFill>
        <p:spPr bwMode="auto">
          <a:xfrm>
            <a:off x="467544" y="1916832"/>
            <a:ext cx="1876425" cy="43243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2771800" y="0"/>
            <a:ext cx="4571522" cy="3744416"/>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2915816" y="3800385"/>
            <a:ext cx="4536504" cy="3057615"/>
          </a:xfrm>
          <a:prstGeom prst="rect">
            <a:avLst/>
          </a:prstGeom>
          <a:noFill/>
          <a:ln w="9525">
            <a:noFill/>
            <a:miter lim="800000"/>
            <a:headEnd/>
            <a:tailEnd/>
          </a:ln>
        </p:spPr>
      </p:pic>
      <p:cxnSp>
        <p:nvCxnSpPr>
          <p:cNvPr id="8" name="Straight Arrow Connector 7"/>
          <p:cNvCxnSpPr/>
          <p:nvPr/>
        </p:nvCxnSpPr>
        <p:spPr>
          <a:xfrm rot="5400000" flipH="1" flipV="1">
            <a:off x="1511660" y="3320988"/>
            <a:ext cx="1512168" cy="129614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9" name="Rounded Rectangular Callout 8"/>
          <p:cNvSpPr/>
          <p:nvPr/>
        </p:nvSpPr>
        <p:spPr>
          <a:xfrm>
            <a:off x="7164288" y="476672"/>
            <a:ext cx="1656184" cy="1584176"/>
          </a:xfrm>
          <a:prstGeom prst="wedgeRoundRectCallout">
            <a:avLst>
              <a:gd name="adj1" fmla="val -60041"/>
              <a:gd name="adj2" fmla="val 7002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STEP 1:</a:t>
            </a:r>
            <a:endParaRPr lang="en-GB" b="1" dirty="0"/>
          </a:p>
          <a:p>
            <a:pPr algn="ctr"/>
            <a:r>
              <a:rPr lang="en-GB" dirty="0" smtClean="0"/>
              <a:t>Upload a class photo</a:t>
            </a:r>
            <a:endParaRPr lang="en-GB" dirty="0"/>
          </a:p>
        </p:txBody>
      </p:sp>
      <p:sp>
        <p:nvSpPr>
          <p:cNvPr id="10" name="Rounded Rectangular Callout 9"/>
          <p:cNvSpPr/>
          <p:nvPr/>
        </p:nvSpPr>
        <p:spPr>
          <a:xfrm>
            <a:off x="7236296" y="2636912"/>
            <a:ext cx="1656184" cy="1656184"/>
          </a:xfrm>
          <a:prstGeom prst="wedgeRoundRectCallout">
            <a:avLst>
              <a:gd name="adj1" fmla="val -60041"/>
              <a:gd name="adj2" fmla="val 7923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STEP 2:</a:t>
            </a:r>
          </a:p>
          <a:p>
            <a:pPr algn="ctr"/>
            <a:r>
              <a:rPr lang="en-GB" dirty="0" smtClean="0"/>
              <a:t>Share something about your class with everyone</a:t>
            </a:r>
            <a:endParaRPr lang="en-GB" dirty="0"/>
          </a:p>
        </p:txBody>
      </p:sp>
      <p:sp>
        <p:nvSpPr>
          <p:cNvPr id="11" name="Rounded Rectangular Callout 10"/>
          <p:cNvSpPr/>
          <p:nvPr/>
        </p:nvSpPr>
        <p:spPr>
          <a:xfrm>
            <a:off x="7236296" y="4797152"/>
            <a:ext cx="1656184" cy="1728192"/>
          </a:xfrm>
          <a:prstGeom prst="wedgeRoundRectCallout">
            <a:avLst>
              <a:gd name="adj1" fmla="val -154461"/>
              <a:gd name="adj2" fmla="val 3231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STEP 3:</a:t>
            </a:r>
          </a:p>
          <a:p>
            <a:pPr algn="ctr"/>
            <a:r>
              <a:rPr lang="en-GB" dirty="0" smtClean="0"/>
              <a:t>Find another school and respond to their comments...</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ogs.png"/>
          <p:cNvPicPr>
            <a:picLocks noChangeAspect="1"/>
          </p:cNvPicPr>
          <p:nvPr/>
        </p:nvPicPr>
        <p:blipFill>
          <a:blip r:embed="rId2" cstate="print"/>
          <a:stretch>
            <a:fillRect/>
          </a:stretch>
        </p:blipFill>
        <p:spPr>
          <a:xfrm>
            <a:off x="395536" y="1556792"/>
            <a:ext cx="5112568" cy="3319354"/>
          </a:xfrm>
          <a:prstGeom prst="rect">
            <a:avLst/>
          </a:prstGeom>
        </p:spPr>
      </p:pic>
      <p:sp>
        <p:nvSpPr>
          <p:cNvPr id="5" name="Rounded Rectangular Callout 4"/>
          <p:cNvSpPr/>
          <p:nvPr/>
        </p:nvSpPr>
        <p:spPr>
          <a:xfrm>
            <a:off x="4932040" y="2564904"/>
            <a:ext cx="3672408" cy="3600400"/>
          </a:xfrm>
          <a:prstGeom prst="wedgeRoundRectCallout">
            <a:avLst>
              <a:gd name="adj1" fmla="val -98778"/>
              <a:gd name="adj2" fmla="val -2281"/>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2800" b="1" dirty="0" smtClean="0"/>
              <a:t>SCHOOL BLOGS</a:t>
            </a:r>
          </a:p>
          <a:p>
            <a:pPr algn="ctr"/>
            <a:endParaRPr lang="en-GB" dirty="0"/>
          </a:p>
          <a:p>
            <a:pPr algn="ctr"/>
            <a:r>
              <a:rPr lang="en-GB" dirty="0" smtClean="0"/>
              <a:t>- Create a school blog. Update the blog </a:t>
            </a:r>
            <a:r>
              <a:rPr lang="en-GB" b="1" dirty="0" smtClean="0"/>
              <a:t>once a week</a:t>
            </a:r>
            <a:r>
              <a:rPr lang="en-GB" dirty="0" smtClean="0"/>
              <a:t>. The blog should act as a journal so that anyone, anywhere in the world can follow your schools </a:t>
            </a:r>
            <a:r>
              <a:rPr lang="en-GB" dirty="0" err="1" smtClean="0"/>
              <a:t>DeforestACTION</a:t>
            </a:r>
            <a:r>
              <a:rPr lang="en-GB" dirty="0" smtClean="0"/>
              <a:t> story. The blog also has a ‘comments’ tool to allow other schools to comment on  your  journey!!</a:t>
            </a:r>
            <a:endParaRPr lang="en-GB" dirty="0"/>
          </a:p>
        </p:txBody>
      </p:sp>
      <p:sp>
        <p:nvSpPr>
          <p:cNvPr id="6" name="Title 5"/>
          <p:cNvSpPr>
            <a:spLocks noGrp="1"/>
          </p:cNvSpPr>
          <p:nvPr>
            <p:ph type="title"/>
          </p:nvPr>
        </p:nvSpPr>
        <p:spPr>
          <a:xfrm>
            <a:off x="457200" y="274638"/>
            <a:ext cx="6347048" cy="1143000"/>
          </a:xfrm>
        </p:spPr>
        <p:txBody>
          <a:bodyPr>
            <a:normAutofit fontScale="90000"/>
          </a:bodyPr>
          <a:lstStyle/>
          <a:p>
            <a:r>
              <a:rPr lang="en-GB" dirty="0" smtClean="0"/>
              <a:t>BLOGS = SCHOOL JOURNAL</a:t>
            </a:r>
            <a:endParaRPr lang="en-GB" dirty="0"/>
          </a:p>
        </p:txBody>
      </p:sp>
      <p:pic>
        <p:nvPicPr>
          <p:cNvPr id="3076" name="Picture 4" descr="http://t1.gstatic.com/images?q=tbn:ANd9GcRdG9YYSkVVcFBPN7ImwtObpghuyXECd1EFHb2GEZpstflvhJg&amp;t=1&amp;usg=__V8lSPoE89O45B7GxZFmIT5Vj_cQ="/>
          <p:cNvPicPr>
            <a:picLocks noChangeAspect="1" noChangeArrowheads="1"/>
          </p:cNvPicPr>
          <p:nvPr/>
        </p:nvPicPr>
        <p:blipFill>
          <a:blip r:embed="rId3" cstate="print"/>
          <a:srcRect/>
          <a:stretch>
            <a:fillRect/>
          </a:stretch>
        </p:blipFill>
        <p:spPr bwMode="auto">
          <a:xfrm>
            <a:off x="6444208" y="188640"/>
            <a:ext cx="2286000" cy="200025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724128" y="332656"/>
            <a:ext cx="2695644" cy="3240360"/>
          </a:xfrm>
          <a:prstGeom prst="rect">
            <a:avLst/>
          </a:prstGeom>
          <a:noFill/>
          <a:ln w="9525">
            <a:noFill/>
            <a:miter lim="800000"/>
            <a:headEnd/>
            <a:tailEnd/>
          </a:ln>
        </p:spPr>
      </p:pic>
      <p:sp>
        <p:nvSpPr>
          <p:cNvPr id="5" name="Rounded Rectangular Callout 4"/>
          <p:cNvSpPr/>
          <p:nvPr/>
        </p:nvSpPr>
        <p:spPr>
          <a:xfrm>
            <a:off x="395536" y="476672"/>
            <a:ext cx="3240360" cy="3672408"/>
          </a:xfrm>
          <a:prstGeom prst="wedgeRoundRectCallout">
            <a:avLst>
              <a:gd name="adj1" fmla="val 110856"/>
              <a:gd name="adj2" fmla="val -22933"/>
              <a:gd name="adj3" fmla="val 16667"/>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800" b="1" dirty="0" smtClean="0"/>
              <a:t>CREATIVE WRITING WALL: </a:t>
            </a:r>
          </a:p>
          <a:p>
            <a:pPr algn="ctr"/>
            <a:endParaRPr lang="en-GB" dirty="0" smtClean="0"/>
          </a:p>
          <a:p>
            <a:pPr algn="ctr"/>
            <a:r>
              <a:rPr lang="en-GB" dirty="0" smtClean="0"/>
              <a:t>This is a great tool for students to publish their </a:t>
            </a:r>
            <a:r>
              <a:rPr lang="en-GB" dirty="0" err="1" smtClean="0"/>
              <a:t>DeforestACTION</a:t>
            </a:r>
            <a:r>
              <a:rPr lang="en-GB" dirty="0" smtClean="0"/>
              <a:t> work for all to see e.g.</a:t>
            </a:r>
            <a:endParaRPr lang="en-GB" dirty="0"/>
          </a:p>
          <a:p>
            <a:pPr algn="ctr"/>
            <a:endParaRPr lang="en-GB" dirty="0" smtClean="0"/>
          </a:p>
          <a:p>
            <a:pPr algn="ctr">
              <a:buFontTx/>
              <a:buChar char="-"/>
            </a:pPr>
            <a:r>
              <a:rPr lang="en-GB" dirty="0" smtClean="0"/>
              <a:t> Poems</a:t>
            </a:r>
          </a:p>
          <a:p>
            <a:pPr algn="ctr">
              <a:buFontTx/>
              <a:buChar char="-"/>
            </a:pPr>
            <a:r>
              <a:rPr lang="en-GB" dirty="0"/>
              <a:t> </a:t>
            </a:r>
            <a:r>
              <a:rPr lang="en-GB" dirty="0" smtClean="0"/>
              <a:t>Short stories</a:t>
            </a:r>
          </a:p>
          <a:p>
            <a:pPr algn="ctr">
              <a:buFontTx/>
              <a:buChar char="-"/>
            </a:pPr>
            <a:r>
              <a:rPr lang="en-GB" dirty="0"/>
              <a:t> A</a:t>
            </a:r>
            <a:r>
              <a:rPr lang="en-GB" dirty="0" smtClean="0"/>
              <a:t>ssignments</a:t>
            </a:r>
          </a:p>
          <a:p>
            <a:pPr algn="ctr">
              <a:buFontTx/>
              <a:buChar char="-"/>
            </a:pPr>
            <a:endParaRPr lang="en-GB" dirty="0"/>
          </a:p>
        </p:txBody>
      </p:sp>
      <p:sp>
        <p:nvSpPr>
          <p:cNvPr id="6" name="Rounded Rectangular Callout 5"/>
          <p:cNvSpPr/>
          <p:nvPr/>
        </p:nvSpPr>
        <p:spPr>
          <a:xfrm>
            <a:off x="1763688" y="4509120"/>
            <a:ext cx="5976664" cy="2088232"/>
          </a:xfrm>
          <a:prstGeom prst="wedgeRoundRectCallout">
            <a:avLst>
              <a:gd name="adj1" fmla="val 48771"/>
              <a:gd name="adj2" fmla="val -108817"/>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b="1" dirty="0" smtClean="0"/>
              <a:t>DISCUSSION WALL: </a:t>
            </a:r>
          </a:p>
          <a:p>
            <a:pPr algn="ctr"/>
            <a:endParaRPr lang="en-GB" dirty="0" smtClean="0"/>
          </a:p>
          <a:p>
            <a:pPr algn="ctr"/>
            <a:r>
              <a:rPr lang="en-GB" dirty="0" smtClean="0"/>
              <a:t>A place for students to ask questions, share views and opinions on topical issues. The discussion wall is an opportunity for EVERYBODY to get involved </a:t>
            </a:r>
            <a:r>
              <a:rPr lang="en-GB" dirty="0" smtClean="0">
                <a:sym typeface="Wingdings" pitchFamily="2" charset="2"/>
              </a:rPr>
              <a:t> </a:t>
            </a:r>
            <a:r>
              <a:rPr lang="en-GB" dirty="0" smtClean="0"/>
              <a:t> </a:t>
            </a:r>
          </a:p>
          <a:p>
            <a:pPr algn="ctr">
              <a:buFontTx/>
              <a:buChar char="-"/>
            </a:pP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me page.png"/>
          <p:cNvPicPr>
            <a:picLocks noChangeAspect="1"/>
          </p:cNvPicPr>
          <p:nvPr/>
        </p:nvPicPr>
        <p:blipFill>
          <a:blip r:embed="rId2" cstate="print"/>
          <a:stretch>
            <a:fillRect/>
          </a:stretch>
        </p:blipFill>
        <p:spPr>
          <a:xfrm>
            <a:off x="142875" y="142875"/>
            <a:ext cx="4814888" cy="3100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blogs.png"/>
          <p:cNvPicPr>
            <a:picLocks noChangeAspect="1"/>
          </p:cNvPicPr>
          <p:nvPr/>
        </p:nvPicPr>
        <p:blipFill>
          <a:blip r:embed="rId3" cstate="print"/>
          <a:stretch>
            <a:fillRect/>
          </a:stretch>
        </p:blipFill>
        <p:spPr>
          <a:xfrm>
            <a:off x="1857375" y="2286000"/>
            <a:ext cx="4137025" cy="2686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Virtual conference.png"/>
          <p:cNvPicPr>
            <a:picLocks noChangeAspect="1"/>
          </p:cNvPicPr>
          <p:nvPr/>
        </p:nvPicPr>
        <p:blipFill>
          <a:blip r:embed="rId4" cstate="print"/>
          <a:stretch>
            <a:fillRect/>
          </a:stretch>
        </p:blipFill>
        <p:spPr>
          <a:xfrm>
            <a:off x="5286380" y="3071810"/>
            <a:ext cx="3495759" cy="335758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8" name="TextBox 7"/>
          <p:cNvSpPr txBox="1"/>
          <p:nvPr/>
        </p:nvSpPr>
        <p:spPr>
          <a:xfrm>
            <a:off x="5724128" y="764704"/>
            <a:ext cx="2857500" cy="1631216"/>
          </a:xfrm>
          <a:prstGeom prst="rect">
            <a:avLst/>
          </a:prstGeom>
        </p:spPr>
        <p:style>
          <a:lnRef idx="3">
            <a:schemeClr val="lt1"/>
          </a:lnRef>
          <a:fillRef idx="1">
            <a:schemeClr val="accent6"/>
          </a:fillRef>
          <a:effectRef idx="1">
            <a:schemeClr val="accent6"/>
          </a:effectRef>
          <a:fontRef idx="minor">
            <a:schemeClr val="lt1"/>
          </a:fontRef>
        </p:style>
        <p:txBody>
          <a:bodyPr>
            <a:spAutoFit/>
          </a:bodyPr>
          <a:lstStyle/>
          <a:p>
            <a:pPr>
              <a:defRPr/>
            </a:pPr>
            <a:r>
              <a:rPr lang="en-GB" sz="2000" b="1" dirty="0" smtClean="0"/>
              <a:t>Maps/ Bookmarks/ Files/ </a:t>
            </a:r>
            <a:r>
              <a:rPr lang="en-GB" sz="2000" b="1" dirty="0"/>
              <a:t>Webinars/ Video conferences</a:t>
            </a:r>
            <a:r>
              <a:rPr lang="en-GB" sz="2000" b="1" dirty="0" smtClean="0"/>
              <a:t>... LOT’S LOT’S MORE to EXPLORE...</a:t>
            </a:r>
            <a:endParaRPr lang="en-GB" sz="2000" b="1" dirty="0"/>
          </a:p>
        </p:txBody>
      </p:sp>
      <p:pic>
        <p:nvPicPr>
          <p:cNvPr id="10" name="Picture 9" descr="tiged.png"/>
          <p:cNvPicPr>
            <a:picLocks noChangeAspect="1"/>
          </p:cNvPicPr>
          <p:nvPr/>
        </p:nvPicPr>
        <p:blipFill>
          <a:blip r:embed="rId5" cstate="print"/>
          <a:stretch>
            <a:fillRect/>
          </a:stretch>
        </p:blipFill>
        <p:spPr>
          <a:xfrm>
            <a:off x="285720" y="5429264"/>
            <a:ext cx="2071668" cy="12144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2" name="Straight Arrow Connector 11"/>
          <p:cNvCxnSpPr/>
          <p:nvPr/>
        </p:nvCxnSpPr>
        <p:spPr>
          <a:xfrm rot="5400000" flipH="1" flipV="1">
            <a:off x="356394" y="4429919"/>
            <a:ext cx="1285875" cy="1587"/>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13" name="Straight Arrow Connector 12"/>
          <p:cNvCxnSpPr/>
          <p:nvPr/>
        </p:nvCxnSpPr>
        <p:spPr>
          <a:xfrm>
            <a:off x="2643188" y="6143625"/>
            <a:ext cx="2071687" cy="1588"/>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15" name="Straight Arrow Connector 14"/>
          <p:cNvCxnSpPr/>
          <p:nvPr/>
        </p:nvCxnSpPr>
        <p:spPr>
          <a:xfrm flipV="1">
            <a:off x="2000250" y="4929188"/>
            <a:ext cx="785813" cy="500062"/>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steps: 4 mini-tasks</a:t>
            </a:r>
            <a:endParaRPr lang="en-GB" dirty="0"/>
          </a:p>
        </p:txBody>
      </p:sp>
      <p:sp>
        <p:nvSpPr>
          <p:cNvPr id="3" name="Content Placeholder 2"/>
          <p:cNvSpPr>
            <a:spLocks noGrp="1"/>
          </p:cNvSpPr>
          <p:nvPr>
            <p:ph idx="1"/>
          </p:nvPr>
        </p:nvSpPr>
        <p:spPr/>
        <p:style>
          <a:lnRef idx="0">
            <a:schemeClr val="dk1"/>
          </a:lnRef>
          <a:fillRef idx="3">
            <a:schemeClr val="dk1"/>
          </a:fillRef>
          <a:effectRef idx="3">
            <a:schemeClr val="dk1"/>
          </a:effectRef>
          <a:fontRef idx="minor">
            <a:schemeClr val="lt1"/>
          </a:fontRef>
        </p:style>
        <p:txBody>
          <a:bodyPr>
            <a:normAutofit fontScale="85000" lnSpcReduction="10000"/>
          </a:bodyPr>
          <a:lstStyle/>
          <a:p>
            <a:r>
              <a:rPr lang="en-GB" b="1" dirty="0" smtClean="0"/>
              <a:t>Task 1: TIG profile</a:t>
            </a:r>
          </a:p>
          <a:p>
            <a:pPr>
              <a:buFontTx/>
              <a:buChar char="-"/>
            </a:pPr>
            <a:r>
              <a:rPr lang="en-GB" dirty="0" smtClean="0"/>
              <a:t>Update TIG profiles</a:t>
            </a:r>
          </a:p>
          <a:p>
            <a:pPr>
              <a:buNone/>
            </a:pPr>
            <a:r>
              <a:rPr lang="en-GB" dirty="0" smtClean="0"/>
              <a:t>(Upload a picture,  write a bio... use the following as an example: </a:t>
            </a:r>
            <a:r>
              <a:rPr lang="en-GB" dirty="0" smtClean="0">
                <a:hlinkClick r:id="rId2"/>
              </a:rPr>
              <a:t>http://profiles.tigweb.org/mandeepatwal</a:t>
            </a:r>
            <a:r>
              <a:rPr lang="en-GB" dirty="0" smtClean="0"/>
              <a:t>)</a:t>
            </a:r>
          </a:p>
          <a:p>
            <a:pPr>
              <a:buNone/>
            </a:pPr>
            <a:endParaRPr lang="en-GB" dirty="0"/>
          </a:p>
          <a:p>
            <a:r>
              <a:rPr lang="en-GB" b="1" dirty="0" smtClean="0"/>
              <a:t>Task 2: School Gallery </a:t>
            </a:r>
          </a:p>
          <a:p>
            <a:pPr>
              <a:buNone/>
            </a:pPr>
            <a:r>
              <a:rPr lang="en-GB" dirty="0" smtClean="0"/>
              <a:t>- Take a class photo. Upload it to the </a:t>
            </a:r>
            <a:r>
              <a:rPr lang="en-GB" dirty="0" err="1" smtClean="0"/>
              <a:t>DeforestACTION</a:t>
            </a:r>
            <a:r>
              <a:rPr lang="en-GB" dirty="0" smtClean="0"/>
              <a:t> gallery. Write a little about your class. Find another class from </a:t>
            </a:r>
            <a:r>
              <a:rPr lang="en-GB" u="sng" dirty="0" smtClean="0"/>
              <a:t>another school </a:t>
            </a:r>
            <a:r>
              <a:rPr lang="en-GB" dirty="0" smtClean="0"/>
              <a:t>and comment on their photo...start collaborating </a:t>
            </a:r>
            <a:r>
              <a:rPr lang="en-GB" dirty="0" smtClean="0">
                <a:sym typeface="Wingdings" pitchFamily="2" charset="2"/>
              </a:rPr>
              <a:t></a:t>
            </a: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p:style>
          <a:lnRef idx="0">
            <a:schemeClr val="dk1"/>
          </a:lnRef>
          <a:fillRef idx="3">
            <a:schemeClr val="dk1"/>
          </a:fillRef>
          <a:effectRef idx="3">
            <a:schemeClr val="dk1"/>
          </a:effectRef>
          <a:fontRef idx="minor">
            <a:schemeClr val="lt1"/>
          </a:fontRef>
        </p:style>
        <p:txBody>
          <a:bodyPr>
            <a:normAutofit/>
          </a:bodyPr>
          <a:lstStyle/>
          <a:p>
            <a:r>
              <a:rPr lang="en-GB" b="1" dirty="0" smtClean="0"/>
              <a:t>Task 3: Create a school Blog</a:t>
            </a:r>
          </a:p>
          <a:p>
            <a:pPr>
              <a:buFontTx/>
              <a:buChar char="-"/>
            </a:pPr>
            <a:r>
              <a:rPr lang="en-GB" dirty="0" smtClean="0"/>
              <a:t>Create a school a blog, label your blog clearly with your school’s name. Your first blog post could be about your school?</a:t>
            </a:r>
          </a:p>
          <a:p>
            <a:pPr>
              <a:buNone/>
            </a:pPr>
            <a:endParaRPr lang="en-GB" dirty="0"/>
          </a:p>
          <a:p>
            <a:r>
              <a:rPr lang="en-GB" b="1" dirty="0" smtClean="0"/>
              <a:t>Task 4: Assignment</a:t>
            </a:r>
          </a:p>
          <a:p>
            <a:pPr>
              <a:buNone/>
            </a:pPr>
            <a:r>
              <a:rPr lang="en-GB" dirty="0" smtClean="0"/>
              <a:t>- Complete assignment 1 ( separate assignments for Primary and Secondary phases).</a:t>
            </a:r>
          </a:p>
          <a:p>
            <a:pPr>
              <a:buNone/>
            </a:pP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next from us?</a:t>
            </a:r>
            <a:endParaRPr lang="en-GB" dirty="0"/>
          </a:p>
        </p:txBody>
      </p:sp>
      <p:sp>
        <p:nvSpPr>
          <p:cNvPr id="3" name="Content Placeholder 2"/>
          <p:cNvSpPr>
            <a:spLocks noGrp="1"/>
          </p:cNvSpPr>
          <p:nvPr>
            <p:ph idx="1"/>
          </p:nvPr>
        </p:nvSpPr>
        <p:spPr/>
        <p:txBody>
          <a:bodyPr>
            <a:normAutofit lnSpcReduction="10000"/>
          </a:bodyPr>
          <a:lstStyle/>
          <a:p>
            <a:r>
              <a:rPr lang="en-GB" dirty="0" smtClean="0"/>
              <a:t>We would like to arrange a </a:t>
            </a:r>
            <a:r>
              <a:rPr lang="en-GB" dirty="0" err="1" smtClean="0"/>
              <a:t>DeforestACTION</a:t>
            </a:r>
            <a:r>
              <a:rPr lang="en-GB" dirty="0" smtClean="0"/>
              <a:t> orientation with each school. </a:t>
            </a:r>
            <a:endParaRPr lang="en-GB" dirty="0"/>
          </a:p>
          <a:p>
            <a:r>
              <a:rPr lang="en-GB" dirty="0" smtClean="0"/>
              <a:t> Could you please email </a:t>
            </a:r>
            <a:r>
              <a:rPr lang="en-GB" dirty="0" err="1" smtClean="0"/>
              <a:t>Mandeep</a:t>
            </a:r>
            <a:r>
              <a:rPr lang="en-GB" dirty="0" smtClean="0"/>
              <a:t> </a:t>
            </a:r>
            <a:r>
              <a:rPr lang="en-GB" dirty="0" err="1" smtClean="0"/>
              <a:t>Atwal</a:t>
            </a:r>
            <a:r>
              <a:rPr lang="en-GB" dirty="0"/>
              <a:t>:</a:t>
            </a:r>
            <a:r>
              <a:rPr lang="en-GB" dirty="0" smtClean="0"/>
              <a:t> </a:t>
            </a:r>
            <a:r>
              <a:rPr lang="en-GB" dirty="0" smtClean="0">
                <a:hlinkClick r:id="rId2"/>
              </a:rPr>
              <a:t>mandeep@takingitglobal.org</a:t>
            </a:r>
            <a:r>
              <a:rPr lang="en-GB" dirty="0" smtClean="0"/>
              <a:t> with the following information, clearly stating the name of your school:</a:t>
            </a:r>
          </a:p>
          <a:p>
            <a:pPr marL="514350" indent="-514350" algn="ctr">
              <a:buAutoNum type="arabicParenR"/>
            </a:pPr>
            <a:r>
              <a:rPr lang="en-GB" dirty="0" smtClean="0"/>
              <a:t>Teacher contact</a:t>
            </a:r>
          </a:p>
          <a:p>
            <a:pPr marL="514350" indent="-514350" algn="ctr">
              <a:buAutoNum type="arabicParenR"/>
            </a:pPr>
            <a:r>
              <a:rPr lang="en-GB" dirty="0" smtClean="0"/>
              <a:t>Student Lead contact</a:t>
            </a:r>
          </a:p>
          <a:p>
            <a:pPr marL="514350" indent="-514350" algn="ctr">
              <a:buAutoNum type="arabicParenR"/>
            </a:pPr>
            <a:r>
              <a:rPr lang="en-GB" dirty="0" smtClean="0"/>
              <a:t>Technical contact</a:t>
            </a:r>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TotalTime>
  <Words>520</Words>
  <Application>Microsoft Office PowerPoint</Application>
  <PresentationFormat>On-screen Show (4:3)</PresentationFormat>
  <Paragraphs>65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How it all began...</vt:lpstr>
      <vt:lpstr>Home Page: http://collab.tiged.org/deforestaction2/</vt:lpstr>
      <vt:lpstr>Gallery Collaboration:@</vt:lpstr>
      <vt:lpstr>BLOGS = SCHOOL JOURNAL</vt:lpstr>
      <vt:lpstr>Slide 7</vt:lpstr>
      <vt:lpstr>Slide 8</vt:lpstr>
      <vt:lpstr>Next steps: 4 mini-tasks</vt:lpstr>
      <vt:lpstr>Slide 10</vt:lpstr>
      <vt:lpstr>What next from us?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SCA Staff</dc:creator>
  <cp:lastModifiedBy>SCA Staff</cp:lastModifiedBy>
  <cp:revision>7</cp:revision>
  <dcterms:created xsi:type="dcterms:W3CDTF">2010-08-17T14:11:09Z</dcterms:created>
  <dcterms:modified xsi:type="dcterms:W3CDTF">2010-08-17T20:49:48Z</dcterms:modified>
</cp:coreProperties>
</file>