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slideLayouts/slideLayout76.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Masters/slideMaster7.xml" ContentType="application/vnd.openxmlformats-officedocument.presentationml.slideMaster+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 id="2147483708" r:id="rId5"/>
    <p:sldMasterId id="2147483720" r:id="rId6"/>
    <p:sldMasterId id="2147483732" r:id="rId7"/>
  </p:sldMasterIdLst>
  <p:sldIdLst>
    <p:sldId id="256" r:id="rId8"/>
    <p:sldId id="263" r:id="rId9"/>
    <p:sldId id="257" r:id="rId10"/>
    <p:sldId id="259" r:id="rId11"/>
    <p:sldId id="258" r:id="rId12"/>
    <p:sldId id="260" r:id="rId13"/>
    <p:sldId id="261" r:id="rId14"/>
    <p:sldId id="264" r:id="rId15"/>
    <p:sldId id="26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5" Type="http://schemas.openxmlformats.org/officeDocument/2006/relationships/slideMaster" Target="slideMasters/slideMaster5.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7F660BA-DC45-4DEA-B36F-488DD5040002}" type="datetimeFigureOut">
              <a:rPr lang="en-US" smtClean="0"/>
              <a:pPr/>
              <a:t>10/15/2012</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F06EF86C-1925-4CA2-8552-8C4FA8FEAB3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F06EF86C-1925-4CA2-8552-8C4FA8FEAB3E}"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06EF86C-1925-4CA2-8552-8C4FA8FEAB3E}"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06EF86C-1925-4CA2-8552-8C4FA8FEAB3E}"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97F660BA-DC45-4DEA-B36F-488DD5040002}" type="datetimeFigureOut">
              <a:rPr lang="en-US" smtClean="0"/>
              <a:pPr/>
              <a:t>10/15/2012</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F06EF86C-1925-4CA2-8552-8C4FA8FEAB3E}"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F06EF86C-1925-4CA2-8552-8C4FA8FEAB3E}"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F06EF86C-1925-4CA2-8552-8C4FA8FEAB3E}"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97F660BA-DC45-4DEA-B36F-488DD5040002}" type="datetimeFigureOut">
              <a:rPr lang="en-US" smtClean="0"/>
              <a:pPr/>
              <a:t>10/15/2012</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F06EF86C-1925-4CA2-8552-8C4FA8FEAB3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97F660BA-DC45-4DEA-B36F-488DD5040002}" type="datetimeFigureOut">
              <a:rPr lang="en-US" smtClean="0"/>
              <a:pPr/>
              <a:t>10/15/2012</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F06EF86C-1925-4CA2-8552-8C4FA8FEAB3E}"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F06EF86C-1925-4CA2-8552-8C4FA8FEAB3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F06EF86C-1925-4CA2-8552-8C4FA8FEAB3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06EF86C-1925-4CA2-8552-8C4FA8FEAB3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8" name="Slide Number Placeholder 7"/>
          <p:cNvSpPr>
            <a:spLocks noGrp="1"/>
          </p:cNvSpPr>
          <p:nvPr>
            <p:ph type="sldNum" sz="quarter" idx="11"/>
          </p:nvPr>
        </p:nvSpPr>
        <p:spPr/>
        <p:txBody>
          <a:bodyPr/>
          <a:lstStyle/>
          <a:p>
            <a:fld id="{F06EF86C-1925-4CA2-8552-8C4FA8FEAB3E}"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F06EF86C-1925-4CA2-8552-8C4FA8FEAB3E}"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97F660BA-DC45-4DEA-B36F-488DD5040002}" type="datetimeFigureOut">
              <a:rPr lang="en-US" smtClean="0"/>
              <a:pPr/>
              <a:t>10/15/2012</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F06EF86C-1925-4CA2-8552-8C4FA8FEAB3E}" type="slidenum">
              <a:rPr lang="en-US" smtClean="0"/>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97F660BA-DC45-4DEA-B36F-488DD5040002}" type="datetimeFigureOut">
              <a:rPr lang="en-US" smtClean="0"/>
              <a:pPr/>
              <a:t>10/15/2012</a:t>
            </a:fld>
            <a:endParaRPr lang="en-US"/>
          </a:p>
        </p:txBody>
      </p:sp>
      <p:sp>
        <p:nvSpPr>
          <p:cNvPr id="27" name="Slide Number Placeholder 26"/>
          <p:cNvSpPr>
            <a:spLocks noGrp="1"/>
          </p:cNvSpPr>
          <p:nvPr>
            <p:ph type="sldNum" sz="quarter" idx="11"/>
          </p:nvPr>
        </p:nvSpPr>
        <p:spPr/>
        <p:txBody>
          <a:bodyPr rtlCol="0"/>
          <a:lstStyle/>
          <a:p>
            <a:fld id="{F06EF86C-1925-4CA2-8552-8C4FA8FEAB3E}"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97F660BA-DC45-4DEA-B36F-488DD5040002}" type="datetimeFigureOut">
              <a:rPr lang="en-US" smtClean="0"/>
              <a:pPr/>
              <a:t>10/15/2012</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F06EF86C-1925-4CA2-8552-8C4FA8FEAB3E}" type="slidenum">
              <a:rPr lang="en-US" smtClean="0"/>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EF86C-1925-4CA2-8552-8C4FA8FEAB3E}" type="slidenum">
              <a:rPr lang="en-US" smtClean="0"/>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97F660BA-DC45-4DEA-B36F-488DD5040002}" type="datetimeFigureOut">
              <a:rPr lang="en-US" smtClean="0"/>
              <a:pPr/>
              <a:t>10/15/2012</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F06EF86C-1925-4CA2-8552-8C4FA8FEAB3E}"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97F660BA-DC45-4DEA-B36F-488DD5040002}" type="datetimeFigureOut">
              <a:rPr lang="en-US" smtClean="0"/>
              <a:pPr/>
              <a:t>10/15/2012</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F06EF86C-1925-4CA2-8552-8C4FA8FEAB3E}"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F06EF86C-1925-4CA2-8552-8C4FA8FEAB3E}"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06EF86C-1925-4CA2-8552-8C4FA8FEAB3E}"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97F660BA-DC45-4DEA-B36F-488DD5040002}" type="datetimeFigureOut">
              <a:rPr lang="en-US" smtClean="0"/>
              <a:pPr/>
              <a:t>10/15/2012</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F06EF86C-1925-4CA2-8552-8C4FA8FEAB3E}"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97F660BA-DC45-4DEA-B36F-488DD5040002}" type="datetimeFigureOut">
              <a:rPr lang="en-US" smtClean="0"/>
              <a:pPr/>
              <a:t>10/15/2012</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F06EF86C-1925-4CA2-8552-8C4FA8FEAB3E}"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F660BA-DC45-4DEA-B36F-488DD5040002}" type="datetimeFigureOut">
              <a:rPr lang="en-US" smtClean="0"/>
              <a:pPr/>
              <a:t>10/15/2012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06EF86C-1925-4CA2-8552-8C4FA8FEAB3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660BA-DC45-4DEA-B36F-488DD5040002}" type="datetimeFigureOut">
              <a:rPr lang="en-US" smtClean="0"/>
              <a:pPr/>
              <a:t>10/15/2012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6EF86C-1925-4CA2-8552-8C4FA8FEAB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97F660BA-DC45-4DEA-B36F-488DD5040002}" type="datetimeFigureOut">
              <a:rPr lang="en-US" smtClean="0"/>
              <a:pPr/>
              <a:t>10/15/2012</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06EF86C-1925-4CA2-8552-8C4FA8FEAB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97F660BA-DC45-4DEA-B36F-488DD5040002}" type="datetimeFigureOut">
              <a:rPr lang="en-US" smtClean="0"/>
              <a:pPr/>
              <a:t>10/15/2012</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F06EF86C-1925-4CA2-8552-8C4FA8FEAB3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97F660BA-DC45-4DEA-B36F-488DD5040002}" type="datetimeFigureOut">
              <a:rPr lang="en-US" smtClean="0"/>
              <a:pPr/>
              <a:t>10/15/2012</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F06EF86C-1925-4CA2-8552-8C4FA8FEAB3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97F660BA-DC45-4DEA-B36F-488DD5040002}" type="datetimeFigureOut">
              <a:rPr lang="en-US" smtClean="0"/>
              <a:pPr/>
              <a:t>10/15/2012</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F06EF86C-1925-4CA2-8552-8C4FA8FEAB3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97F660BA-DC45-4DEA-B36F-488DD5040002}" type="datetimeFigureOut">
              <a:rPr lang="en-US" smtClean="0"/>
              <a:pPr/>
              <a:t>10/15/2012</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06EF86C-1925-4CA2-8552-8C4FA8FEAB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97F660BA-DC45-4DEA-B36F-488DD5040002}" type="datetimeFigureOut">
              <a:rPr lang="en-US" smtClean="0"/>
              <a:pPr/>
              <a:t>10/15/2012</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F06EF86C-1925-4CA2-8552-8C4FA8FEAB3E}"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8" Type="http://schemas.openxmlformats.org/officeDocument/2006/relationships/hyperlink" Target="http://www.who.int/csr/disease/dengue/impact/en/" TargetMode="External"/><Relationship Id="rId3" Type="http://schemas.openxmlformats.org/officeDocument/2006/relationships/hyperlink" Target="http://www.phac-aspc.gc.ca/tmp-pmv/thn-csv/dengue-eng.php" TargetMode="External"/><Relationship Id="rId7" Type="http://schemas.openxmlformats.org/officeDocument/2006/relationships/hyperlink" Target="http://www.ncbi.nlm.nih.gov/pmc/articles/PMC88892/" TargetMode="External"/><Relationship Id="rId2" Type="http://schemas.openxmlformats.org/officeDocument/2006/relationships/hyperlink" Target="http://www.cdc.gov/dengue/symptoms/index.html" TargetMode="External"/><Relationship Id="rId1" Type="http://schemas.openxmlformats.org/officeDocument/2006/relationships/slideLayout" Target="../slideLayouts/slideLayout2.xml"/><Relationship Id="rId6" Type="http://schemas.openxmlformats.org/officeDocument/2006/relationships/hyperlink" Target="http://newsinfo.inquirer.net/216337/lapu-reports-decrease-in-dengue-cases" TargetMode="External"/><Relationship Id="rId5" Type="http://schemas.openxmlformats.org/officeDocument/2006/relationships/hyperlink" Target="http://naosite.lb.nagasaki-u.ac.jp/dspace/bitstream/10069/4692/1/tm36_04_13_t.pdf" TargetMode="External"/><Relationship Id="rId4" Type="http://schemas.openxmlformats.org/officeDocument/2006/relationships/hyperlink" Target="http://www.nathnac.org/pro/factsheets/dengue.htm" TargetMode="External"/><Relationship Id="rId9" Type="http://schemas.openxmlformats.org/officeDocument/2006/relationships/hyperlink" Target="http://en.wikipedia.org/wiki/Dengue_fev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Dengue fever </a:t>
            </a:r>
            <a:endParaRPr lang="en-US" dirty="0"/>
          </a:p>
        </p:txBody>
      </p:sp>
      <p:sp>
        <p:nvSpPr>
          <p:cNvPr id="3" name="Subtitle 2"/>
          <p:cNvSpPr>
            <a:spLocks noGrp="1"/>
          </p:cNvSpPr>
          <p:nvPr>
            <p:ph type="subTitle" idx="1"/>
          </p:nvPr>
        </p:nvSpPr>
        <p:spPr/>
        <p:txBody>
          <a:bodyPr/>
          <a:lstStyle/>
          <a:p>
            <a:r>
              <a:rPr lang="en-US" dirty="0" smtClean="0"/>
              <a:t>By </a:t>
            </a:r>
            <a:r>
              <a:rPr lang="en-US" dirty="0"/>
              <a:t>D</a:t>
            </a:r>
            <a:r>
              <a:rPr lang="en-US" dirty="0" smtClean="0"/>
              <a:t>ylan, </a:t>
            </a:r>
            <a:r>
              <a:rPr lang="en-US" dirty="0" err="1"/>
              <a:t>M</a:t>
            </a:r>
            <a:r>
              <a:rPr lang="en-US" dirty="0" err="1" smtClean="0"/>
              <a:t>oana</a:t>
            </a:r>
            <a:r>
              <a:rPr lang="en-US" dirty="0" smtClean="0"/>
              <a:t>, </a:t>
            </a:r>
            <a:r>
              <a:rPr lang="en-US" dirty="0" err="1"/>
              <a:t>P</a:t>
            </a:r>
            <a:r>
              <a:rPr lang="en-US" dirty="0" err="1" smtClean="0"/>
              <a:t>eni</a:t>
            </a:r>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dengue</a:t>
            </a:r>
            <a:endParaRPr lang="en-US" dirty="0"/>
          </a:p>
        </p:txBody>
      </p:sp>
      <p:pic>
        <p:nvPicPr>
          <p:cNvPr id="4" name="Content Placeholder 3" descr="mosquito.jpg"/>
          <p:cNvPicPr>
            <a:picLocks noGrp="1" noChangeAspect="1"/>
          </p:cNvPicPr>
          <p:nvPr>
            <p:ph idx="1"/>
          </p:nvPr>
        </p:nvPicPr>
        <p:blipFill>
          <a:blip r:embed="rId2"/>
          <a:stretch>
            <a:fillRect/>
          </a:stretch>
        </p:blipFill>
        <p:spPr>
          <a:xfrm>
            <a:off x="4876800" y="0"/>
            <a:ext cx="4267200" cy="2865120"/>
          </a:xfrm>
        </p:spPr>
      </p:pic>
      <p:sp>
        <p:nvSpPr>
          <p:cNvPr id="78852" name="Rectangle 4"/>
          <p:cNvSpPr>
            <a:spLocks noChangeArrowheads="1"/>
          </p:cNvSpPr>
          <p:nvPr/>
        </p:nvSpPr>
        <p:spPr bwMode="auto">
          <a:xfrm>
            <a:off x="457200" y="3124200"/>
            <a:ext cx="84582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Dengue fever or break bone fever is the most common disease in the tropics and is also common elsewhere in the world. It is a disease that is transmitted around by mosquitoes. It is not a lethal disease. However, if left not treated, it can lead to dengue hemorrhage fever, which can be quite fatal.</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it occurs</a:t>
            </a:r>
            <a:endParaRPr lang="en-US" dirty="0"/>
          </a:p>
        </p:txBody>
      </p:sp>
      <p:pic>
        <p:nvPicPr>
          <p:cNvPr id="4" name="Content Placeholder 3" descr="denguedist.gif"/>
          <p:cNvPicPr>
            <a:picLocks noGrp="1" noChangeAspect="1"/>
          </p:cNvPicPr>
          <p:nvPr>
            <p:ph idx="1"/>
          </p:nvPr>
        </p:nvPicPr>
        <p:blipFill>
          <a:blip r:embed="rId2"/>
          <a:stretch>
            <a:fillRect/>
          </a:stretch>
        </p:blipFill>
        <p:spPr>
          <a:xfrm>
            <a:off x="4953000" y="228600"/>
            <a:ext cx="4191000" cy="6324600"/>
          </a:xfrm>
        </p:spPr>
      </p:pic>
      <p:sp>
        <p:nvSpPr>
          <p:cNvPr id="5" name="TextBox 4"/>
          <p:cNvSpPr txBox="1"/>
          <p:nvPr/>
        </p:nvSpPr>
        <p:spPr>
          <a:xfrm>
            <a:off x="0" y="1066800"/>
            <a:ext cx="4876800" cy="5355312"/>
          </a:xfrm>
          <a:prstGeom prst="rect">
            <a:avLst/>
          </a:prstGeom>
          <a:noFill/>
        </p:spPr>
        <p:txBody>
          <a:bodyPr wrap="square" rtlCol="0">
            <a:spAutoFit/>
          </a:bodyPr>
          <a:lstStyle/>
          <a:p>
            <a:pPr lvl="0"/>
            <a:r>
              <a:rPr lang="en-US" dirty="0" smtClean="0">
                <a:solidFill>
                  <a:srgbClr val="7030A0"/>
                </a:solidFill>
              </a:rPr>
              <a:t>It occurs widely in the tropics, including the Southern United States, northern Argentina, northern Australia, Bangladesh, Barbados, Bolivia, Belize, Brazil, Cambodia, Colombia, Costa Rica, Cuba, Dominican Republic, French Polynesia, Guadeloupe, El Salvador, Grenada, Guatemala, Guyana, Haiti, Honduras, India, Indonesia, Jamaica, Laos, Malaysia, Melanesia, Mexico, Micronesia, Nicaragua, Pakistan, Panama, Paraguay, The Philippines, Puerto Rico, Samoa, Western Saudi Arabia, Singapore, Sri Lanka, Suriname, Taiwan, Thailand, Trinidad and Tobago, Venezuela and Vietnam, and increasingly in southern China.</a:t>
            </a:r>
          </a:p>
          <a:p>
            <a:pPr lvl="0"/>
            <a:r>
              <a:rPr lang="en-US" dirty="0" smtClean="0">
                <a:solidFill>
                  <a:srgbClr val="7030A0"/>
                </a:solidFill>
              </a:rPr>
              <a:t>The first cases of dengue fever have recently been reported on the island nation of Mauritius in the Indian Ocean. One of the South Asian countries still suffering highly from this problem is Sri Lanka.</a:t>
            </a:r>
            <a:endParaRPr lang="en-US" dirty="0">
              <a:solidFill>
                <a:srgbClr val="7030A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t>
            </a:r>
            <a:r>
              <a:rPr lang="en-US" dirty="0" smtClean="0"/>
              <a:t>F</a:t>
            </a:r>
            <a:r>
              <a:rPr lang="en-US" dirty="0" smtClean="0"/>
              <a:t>iji</a:t>
            </a:r>
            <a:endParaRPr lang="en-US" dirty="0"/>
          </a:p>
        </p:txBody>
      </p:sp>
      <p:pic>
        <p:nvPicPr>
          <p:cNvPr id="6" name="Content Placeholder 5" descr="dengue.gif"/>
          <p:cNvPicPr>
            <a:picLocks noGrp="1" noChangeAspect="1"/>
          </p:cNvPicPr>
          <p:nvPr>
            <p:ph idx="1"/>
          </p:nvPr>
        </p:nvPicPr>
        <p:blipFill>
          <a:blip r:embed="rId2"/>
          <a:stretch>
            <a:fillRect/>
          </a:stretch>
        </p:blipFill>
        <p:spPr>
          <a:xfrm>
            <a:off x="4381500" y="762001"/>
            <a:ext cx="4762500" cy="6096000"/>
          </a:xfrm>
        </p:spPr>
      </p:pic>
      <p:sp>
        <p:nvSpPr>
          <p:cNvPr id="2051" name="Rectangle 3"/>
          <p:cNvSpPr>
            <a:spLocks noChangeArrowheads="1"/>
          </p:cNvSpPr>
          <p:nvPr/>
        </p:nvSpPr>
        <p:spPr bwMode="auto">
          <a:xfrm>
            <a:off x="0" y="1143000"/>
            <a:ext cx="41910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MS Mincho" pitchFamily="49" charset="-128"/>
                <a:cs typeface="Calibri" pitchFamily="34" charset="0"/>
              </a:rPr>
              <a:t>Dengue epidemics had occurred periodically in Fiji since 1885, 1930, 1944, 1971. The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MS Mincho" pitchFamily="49" charset="-128"/>
                <a:cs typeface="Calibri" pitchFamily="34" charset="0"/>
              </a:rPr>
              <a:t>more serious form of the disease, dengue </a:t>
            </a:r>
            <a:r>
              <a:rPr kumimoji="0" lang="en-US" sz="2000" b="0" i="0" u="none" strike="noStrike" cap="none" normalizeH="0" baseline="0" dirty="0" err="1" smtClean="0">
                <a:ln>
                  <a:noFill/>
                </a:ln>
                <a:solidFill>
                  <a:schemeClr val="tx1"/>
                </a:solidFill>
                <a:effectLst/>
                <a:latin typeface="Calibri" pitchFamily="34" charset="0"/>
                <a:ea typeface="MS Mincho" pitchFamily="49" charset="-128"/>
                <a:cs typeface="Calibri" pitchFamily="34" charset="0"/>
              </a:rPr>
              <a:t>haemorrhagic</a:t>
            </a:r>
            <a:r>
              <a:rPr kumimoji="0" lang="en-US" sz="2000" b="0" i="0" u="none" strike="noStrike" cap="none" normalizeH="0" baseline="0" dirty="0" smtClean="0">
                <a:ln>
                  <a:noFill/>
                </a:ln>
                <a:solidFill>
                  <a:schemeClr val="tx1"/>
                </a:solidFill>
                <a:effectLst/>
                <a:latin typeface="Calibri" pitchFamily="34" charset="0"/>
                <a:ea typeface="MS Mincho" pitchFamily="49" charset="-128"/>
                <a:cs typeface="Calibri" pitchFamily="34" charset="0"/>
              </a:rPr>
              <a:t> fever (DHF), first appeared in the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MS Mincho" pitchFamily="49" charset="-128"/>
                <a:cs typeface="Calibri" pitchFamily="34" charset="0"/>
              </a:rPr>
              <a:t>country in 1975 with subsequent outbreaks in 1979-1980 and 1989-90.</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MS Mincho" pitchFamily="49" charset="-128"/>
                <a:cs typeface="Calibri" pitchFamily="34" charset="0"/>
              </a:rPr>
              <a:t>In the last epidemic (1989-90) more than 3,600 confirmed cases were reported with 30</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MS Mincho" pitchFamily="49" charset="-128"/>
                <a:cs typeface="Calibri" pitchFamily="34" charset="0"/>
              </a:rPr>
              <a:t>reported death due to DHF.</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MS Mincho" pitchFamily="49" charset="-128"/>
                <a:cs typeface="Calibri" pitchFamily="34" charset="0"/>
              </a:rPr>
              <a:t>Dengue in Fiji is a disease that is quite serious in Fiji and if were not careful could get even worse.</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99032"/>
          </a:xfrm>
        </p:spPr>
        <p:txBody>
          <a:bodyPr/>
          <a:lstStyle/>
          <a:p>
            <a:r>
              <a:rPr lang="en-US" dirty="0" smtClean="0"/>
              <a:t>symptoms</a:t>
            </a:r>
            <a:endParaRPr lang="en-US" dirty="0"/>
          </a:p>
        </p:txBody>
      </p:sp>
      <p:pic>
        <p:nvPicPr>
          <p:cNvPr id="5" name="Content Placeholder 4" descr="300px-Dengue_fever_symptoms_svg.png"/>
          <p:cNvPicPr>
            <a:picLocks noGrp="1" noChangeAspect="1"/>
          </p:cNvPicPr>
          <p:nvPr>
            <p:ph idx="1"/>
          </p:nvPr>
        </p:nvPicPr>
        <p:blipFill>
          <a:blip r:embed="rId2"/>
          <a:stretch>
            <a:fillRect/>
          </a:stretch>
        </p:blipFill>
        <p:spPr>
          <a:xfrm>
            <a:off x="3505200" y="685800"/>
            <a:ext cx="5638800" cy="6172200"/>
          </a:xfrm>
        </p:spPr>
      </p:pic>
      <p:sp>
        <p:nvSpPr>
          <p:cNvPr id="7" name="TextBox 6"/>
          <p:cNvSpPr txBox="1"/>
          <p:nvPr/>
        </p:nvSpPr>
        <p:spPr>
          <a:xfrm>
            <a:off x="685800" y="2438400"/>
            <a:ext cx="2895600" cy="2585323"/>
          </a:xfrm>
          <a:prstGeom prst="rect">
            <a:avLst/>
          </a:prstGeom>
          <a:noFill/>
        </p:spPr>
        <p:txBody>
          <a:bodyPr wrap="square" rtlCol="0">
            <a:spAutoFit/>
          </a:bodyPr>
          <a:lstStyle/>
          <a:p>
            <a:pPr lvl="0"/>
            <a:r>
              <a:rPr lang="en-US" dirty="0" smtClean="0"/>
              <a:t>The symptoms are headaches, fever, exhaustion, severe joints and muscle pains, swollen glands, and rashes. If you have these symptoms you could have dengue fever.</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pic>
        <p:nvPicPr>
          <p:cNvPr id="7" name="Content Placeholder 6" descr="Doctor-Fool.png"/>
          <p:cNvPicPr>
            <a:picLocks noGrp="1" noChangeAspect="1"/>
          </p:cNvPicPr>
          <p:nvPr>
            <p:ph idx="1"/>
          </p:nvPr>
        </p:nvPicPr>
        <p:blipFill>
          <a:blip r:embed="rId2"/>
          <a:stretch>
            <a:fillRect/>
          </a:stretch>
        </p:blipFill>
        <p:spPr>
          <a:xfrm>
            <a:off x="6078451" y="2533650"/>
            <a:ext cx="3065549" cy="4324350"/>
          </a:xfrm>
        </p:spPr>
      </p:pic>
      <p:pic>
        <p:nvPicPr>
          <p:cNvPr id="3074" name="Picture 2" descr="C:\Users\100094\Downloads\needle.jpg"/>
          <p:cNvPicPr>
            <a:picLocks noChangeAspect="1" noChangeArrowheads="1"/>
          </p:cNvPicPr>
          <p:nvPr/>
        </p:nvPicPr>
        <p:blipFill>
          <a:blip r:embed="rId3"/>
          <a:srcRect/>
          <a:stretch>
            <a:fillRect/>
          </a:stretch>
        </p:blipFill>
        <p:spPr bwMode="auto">
          <a:xfrm>
            <a:off x="6858000" y="0"/>
            <a:ext cx="2286000" cy="2557160"/>
          </a:xfrm>
          <a:prstGeom prst="rect">
            <a:avLst/>
          </a:prstGeom>
          <a:noFill/>
        </p:spPr>
      </p:pic>
      <p:sp>
        <p:nvSpPr>
          <p:cNvPr id="3075" name="Rectangle 3"/>
          <p:cNvSpPr>
            <a:spLocks noChangeArrowheads="1"/>
          </p:cNvSpPr>
          <p:nvPr/>
        </p:nvSpPr>
        <p:spPr bwMode="auto">
          <a:xfrm>
            <a:off x="228600" y="1981200"/>
            <a:ext cx="58674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Treatment for dengue fever does not include the usage of drugs. Similar to treating the flu, you must: </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Drink a lot of fluids, mainly water or electrolyte heavy fluids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Powerade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Gatorade etc)</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Resting, this is key so that your body diverts most of its energy to the immune system, so that it helps to make you better.</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Increases globally </a:t>
            </a:r>
            <a:endParaRPr lang="en-US" dirty="0"/>
          </a:p>
        </p:txBody>
      </p:sp>
      <p:pic>
        <p:nvPicPr>
          <p:cNvPr id="4" name="Content Placeholder 3" descr="increase.jpg"/>
          <p:cNvPicPr>
            <a:picLocks noGrp="1" noChangeAspect="1"/>
          </p:cNvPicPr>
          <p:nvPr>
            <p:ph idx="1"/>
          </p:nvPr>
        </p:nvPicPr>
        <p:blipFill>
          <a:blip r:embed="rId2"/>
          <a:stretch>
            <a:fillRect/>
          </a:stretch>
        </p:blipFill>
        <p:spPr>
          <a:xfrm>
            <a:off x="6402832" y="152400"/>
            <a:ext cx="2741168" cy="1803400"/>
          </a:xfrm>
        </p:spPr>
      </p:pic>
      <p:pic>
        <p:nvPicPr>
          <p:cNvPr id="4098" name="Picture 2" descr="C:\Users\100094\Downloads\ACLXOCA8ASHDZCAIR49ENCAPBYR70CAPXZED4CACOGROBCAKY299DCAB5B0B4CAB9JXURCANHQ6B5CAC428CKCAYGD88KCARWGVZ8CAO154P5CAFNUXOZCAA95QLACAQ98CIYCAEBDLFUCAVE61XCCAPMB4VA.jpg"/>
          <p:cNvPicPr>
            <a:picLocks noChangeAspect="1" noChangeArrowheads="1"/>
          </p:cNvPicPr>
          <p:nvPr/>
        </p:nvPicPr>
        <p:blipFill>
          <a:blip r:embed="rId3"/>
          <a:srcRect/>
          <a:stretch>
            <a:fillRect/>
          </a:stretch>
        </p:blipFill>
        <p:spPr bwMode="auto">
          <a:xfrm>
            <a:off x="152400" y="4724400"/>
            <a:ext cx="2743200" cy="2133600"/>
          </a:xfrm>
          <a:prstGeom prst="rect">
            <a:avLst/>
          </a:prstGeom>
          <a:noFill/>
        </p:spPr>
      </p:pic>
      <p:sp>
        <p:nvSpPr>
          <p:cNvPr id="4103"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102" name="Picture 1"/>
          <p:cNvPicPr>
            <a:picLocks noChangeAspect="1" noChangeArrowheads="1"/>
          </p:cNvPicPr>
          <p:nvPr/>
        </p:nvPicPr>
        <p:blipFill>
          <a:blip r:embed="rId4"/>
          <a:srcRect/>
          <a:stretch>
            <a:fillRect/>
          </a:stretch>
        </p:blipFill>
        <p:spPr bwMode="auto">
          <a:xfrm>
            <a:off x="4800601" y="2209800"/>
            <a:ext cx="4343400" cy="4648200"/>
          </a:xfrm>
          <a:prstGeom prst="rect">
            <a:avLst/>
          </a:prstGeom>
          <a:noFill/>
        </p:spPr>
      </p:pic>
      <p:sp>
        <p:nvSpPr>
          <p:cNvPr id="4104" name="Rectangle 8"/>
          <p:cNvSpPr>
            <a:spLocks noChangeArrowheads="1"/>
          </p:cNvSpPr>
          <p:nvPr/>
        </p:nvSpPr>
        <p:spPr bwMode="auto">
          <a:xfrm rot="10800000" flipV="1">
            <a:off x="304800" y="1524000"/>
            <a:ext cx="449580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b="0" i="0" u="none" strike="noStrike" cap="none" normalizeH="0" baseline="0" dirty="0" smtClean="0">
                <a:ln>
                  <a:noFill/>
                </a:ln>
                <a:solidFill>
                  <a:srgbClr val="333333"/>
                </a:solidFill>
                <a:effectLst/>
                <a:latin typeface="Calibri" pitchFamily="34" charset="0"/>
                <a:ea typeface="Calibri" pitchFamily="34" charset="0"/>
                <a:cs typeface="Calibri" pitchFamily="34" charset="0"/>
              </a:rPr>
              <a:t>During the 19th century, dengue was considered a sporadic disease that caused epidemics at long intervals, a reflection of the slow pace of transport and limited travel at that time. Today, dengue ranks as the most important mosquito-borne viral disease in the world. In the last 50 years, incidence has increased 30-fold. An estimated 2.5 billion people live in over 100 endemic countries and areas where dengue viruses can be transmitted.</a:t>
            </a:r>
            <a:endParaRPr kumimoji="0" lang="en-AU"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decreases</a:t>
            </a:r>
            <a:endParaRPr lang="en-US" dirty="0"/>
          </a:p>
        </p:txBody>
      </p:sp>
      <p:pic>
        <p:nvPicPr>
          <p:cNvPr id="4" name="Content Placeholder 3"/>
          <p:cNvPicPr>
            <a:picLocks noGrp="1"/>
          </p:cNvPicPr>
          <p:nvPr>
            <p:ph idx="1"/>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723518" y="0"/>
            <a:ext cx="5420482" cy="3591426"/>
          </a:xfrm>
          <a:prstGeom prst="rect">
            <a:avLst/>
          </a:prstGeom>
        </p:spPr>
      </p:pic>
      <p:sp>
        <p:nvSpPr>
          <p:cNvPr id="95233" name="Rectangle 1"/>
          <p:cNvSpPr>
            <a:spLocks noChangeArrowheads="1"/>
          </p:cNvSpPr>
          <p:nvPr/>
        </p:nvSpPr>
        <p:spPr bwMode="auto">
          <a:xfrm>
            <a:off x="457200" y="1447800"/>
            <a:ext cx="297180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AU" b="0"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It is slowly decreasing around parts of the world and is showing good signs for a medicine to help those affected.</a:t>
            </a:r>
          </a:p>
          <a:p>
            <a:pPr marL="0" marR="0" lvl="0" indent="0" algn="l" defTabSz="914400" rtl="0" eaLnBrk="0" fontAlgn="base" latinLnBrk="0" hangingPunct="0">
              <a:lnSpc>
                <a:spcPct val="100000"/>
              </a:lnSpc>
              <a:spcBef>
                <a:spcPct val="0"/>
              </a:spcBef>
              <a:spcAft>
                <a:spcPct val="0"/>
              </a:spcAft>
              <a:buClrTx/>
              <a:buSzTx/>
              <a:tabLst/>
            </a:pPr>
            <a:r>
              <a:rPr kumimoji="0" lang="en-AU" b="0"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Health authorities of </a:t>
            </a:r>
            <a:r>
              <a:rPr kumimoji="0" lang="en-AU" b="0" i="0" u="none" strike="noStrike" cap="none" normalizeH="0" baseline="0" dirty="0" err="1" smtClean="0">
                <a:ln>
                  <a:noFill/>
                </a:ln>
                <a:solidFill>
                  <a:schemeClr val="bg1"/>
                </a:solidFill>
                <a:effectLst/>
                <a:latin typeface="Calibri" pitchFamily="34" charset="0"/>
                <a:ea typeface="Times New Roman" pitchFamily="18" charset="0"/>
                <a:cs typeface="Calibri" pitchFamily="34" charset="0"/>
              </a:rPr>
              <a:t>Lapu-Lapu</a:t>
            </a:r>
            <a:r>
              <a:rPr kumimoji="0" lang="en-AU" b="0"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 City in the Philippines reported a decrease of cases in the first half of the year compared to last year.</a:t>
            </a:r>
            <a:endParaRPr kumimoji="0" lang="en-AU" b="0"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AU" b="0"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Dr. Rodolfo </a:t>
            </a:r>
            <a:r>
              <a:rPr kumimoji="0" lang="en-AU" b="0" i="0" u="none" strike="noStrike" cap="none" normalizeH="0" baseline="0" dirty="0" err="1" smtClean="0">
                <a:ln>
                  <a:noFill/>
                </a:ln>
                <a:solidFill>
                  <a:schemeClr val="bg1"/>
                </a:solidFill>
                <a:effectLst/>
                <a:latin typeface="Calibri" pitchFamily="34" charset="0"/>
                <a:ea typeface="Times New Roman" pitchFamily="18" charset="0"/>
                <a:cs typeface="Calibri" pitchFamily="34" charset="0"/>
              </a:rPr>
              <a:t>Berame</a:t>
            </a:r>
            <a:r>
              <a:rPr kumimoji="0" lang="en-AU" b="0"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 city health officer, said they recorded 83 dengue cases from January to May this year with one death.</a:t>
            </a:r>
            <a:endParaRPr kumimoji="0" lang="en-AU" b="0"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b="0"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This, he said, is a decrease from last year’s 125 cases.</a:t>
            </a:r>
            <a:endParaRPr kumimoji="0" lang="en-AU" sz="2800"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77500" lnSpcReduction="20000"/>
          </a:bodyPr>
          <a:lstStyle/>
          <a:p>
            <a:r>
              <a:rPr lang="en-US" b="1" u="sng" dirty="0" smtClean="0">
                <a:hlinkClick r:id="rId2"/>
              </a:rPr>
              <a:t>http://www.cdc.gov/dengue/symptoms/index.html</a:t>
            </a:r>
            <a:endParaRPr lang="en-US" b="1" dirty="0" smtClean="0"/>
          </a:p>
          <a:p>
            <a:r>
              <a:rPr lang="en-US" b="1" u="sng" dirty="0" smtClean="0">
                <a:hlinkClick r:id="rId3"/>
              </a:rPr>
              <a:t>http://www.phac-aspc.gc.ca/tmp-pmv/thn-csv/dengue-eng.php</a:t>
            </a:r>
            <a:endParaRPr lang="en-US" b="1" dirty="0" smtClean="0"/>
          </a:p>
          <a:p>
            <a:r>
              <a:rPr lang="en-US" b="1" u="sng" dirty="0" smtClean="0">
                <a:hlinkClick r:id="rId4"/>
              </a:rPr>
              <a:t>http://www.nathnac.org/pro/factsheets/dengue.htm</a:t>
            </a:r>
            <a:endParaRPr lang="en-US" b="1" dirty="0" smtClean="0"/>
          </a:p>
          <a:p>
            <a:pPr lvl="0"/>
            <a:r>
              <a:rPr lang="en-AU" b="1" u="sng" dirty="0" smtClean="0">
                <a:hlinkClick r:id="rId5"/>
              </a:rPr>
              <a:t>http://naosite.lb.nagasaki-u.ac.jp/dspace/bitstream/10069/4692/1/tm36_04_13_t.pdf</a:t>
            </a:r>
            <a:endParaRPr lang="en-US" b="1" dirty="0" smtClean="0"/>
          </a:p>
          <a:p>
            <a:pPr lvl="0"/>
            <a:r>
              <a:rPr lang="en-AU" b="1" u="sng" dirty="0" smtClean="0">
                <a:hlinkClick r:id="rId6"/>
              </a:rPr>
              <a:t>http://newsinfo.inquirer.net/216337/lapu-reports-decrease-in-dengue-cases</a:t>
            </a:r>
            <a:endParaRPr lang="en-US" b="1" dirty="0" smtClean="0"/>
          </a:p>
          <a:p>
            <a:pPr lvl="0"/>
            <a:r>
              <a:rPr lang="en-AU" b="1" u="sng" dirty="0" smtClean="0">
                <a:hlinkClick r:id="rId7"/>
              </a:rPr>
              <a:t>http://www.ncbi.nlm.nih.gov/pmc/articles/PMC88892/</a:t>
            </a:r>
            <a:endParaRPr lang="en-US" b="1" dirty="0" smtClean="0"/>
          </a:p>
          <a:p>
            <a:pPr lvl="0"/>
            <a:r>
              <a:rPr lang="en-AU" b="1" u="sng" dirty="0" smtClean="0">
                <a:hlinkClick r:id="rId8"/>
              </a:rPr>
              <a:t>http://www.who.int/csr/disease/dengue/impact/en/</a:t>
            </a:r>
            <a:endParaRPr lang="en-US" b="1" dirty="0" smtClean="0"/>
          </a:p>
          <a:p>
            <a:pPr lvl="0"/>
            <a:r>
              <a:rPr lang="en-AU" b="1" u="sng" dirty="0" smtClean="0">
                <a:hlinkClick r:id="rId9"/>
              </a:rPr>
              <a:t>http://en.wikipedia.org/wiki/Dengue_fever</a:t>
            </a:r>
            <a:endParaRPr lang="en-US" b="1" dirty="0" smtClean="0"/>
          </a:p>
          <a:p>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4.jpeg"/></Relationships>
</file>

<file path=ppt/theme/_rels/theme7.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5.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6.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7.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96</TotalTime>
  <Words>620</Words>
  <Application>Microsoft Office PowerPoint</Application>
  <PresentationFormat>On-screen Show (4:3)</PresentationFormat>
  <Paragraphs>36</Paragraphs>
  <Slides>9</Slides>
  <Notes>0</Notes>
  <HiddenSlides>0</HiddenSlides>
  <MMClips>0</MMClips>
  <ScaleCrop>false</ScaleCrop>
  <HeadingPairs>
    <vt:vector size="4" baseType="variant">
      <vt:variant>
        <vt:lpstr>Theme</vt:lpstr>
      </vt:variant>
      <vt:variant>
        <vt:i4>7</vt:i4>
      </vt:variant>
      <vt:variant>
        <vt:lpstr>Slide Titles</vt:lpstr>
      </vt:variant>
      <vt:variant>
        <vt:i4>9</vt:i4>
      </vt:variant>
    </vt:vector>
  </HeadingPairs>
  <TitlesOfParts>
    <vt:vector size="16" baseType="lpstr">
      <vt:lpstr>Office Theme</vt:lpstr>
      <vt:lpstr>Module</vt:lpstr>
      <vt:lpstr>Metro</vt:lpstr>
      <vt:lpstr>Verve</vt:lpstr>
      <vt:lpstr>Technic</vt:lpstr>
      <vt:lpstr>Urban</vt:lpstr>
      <vt:lpstr>Foundry</vt:lpstr>
      <vt:lpstr>Dengue fever </vt:lpstr>
      <vt:lpstr>What is dengue</vt:lpstr>
      <vt:lpstr>Where it occurs</vt:lpstr>
      <vt:lpstr>In Fiji</vt:lpstr>
      <vt:lpstr>symptoms</vt:lpstr>
      <vt:lpstr>treatment</vt:lpstr>
      <vt:lpstr>Increases globally </vt:lpstr>
      <vt:lpstr>decreases</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Dengue fever</dc:title>
  <dc:creator>100094</dc:creator>
  <cp:lastModifiedBy>100094</cp:lastModifiedBy>
  <cp:revision>24</cp:revision>
  <dcterms:created xsi:type="dcterms:W3CDTF">2012-10-08T02:15:32Z</dcterms:created>
  <dcterms:modified xsi:type="dcterms:W3CDTF">2012-10-15T02:45:02Z</dcterms:modified>
</cp:coreProperties>
</file>