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Default Extension="gif" ContentType="image/gif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5" Target="slides/slide10.xml"/><Relationship Type="http://schemas.openxmlformats.org/officeDocument/2006/relationships/slide" Id="rId14" Target="slides/slide9.xml"/><Relationship Type="http://schemas.openxmlformats.org/officeDocument/2006/relationships/presProps" Id="rId2" Target="presProps.xml"/><Relationship Type="http://schemas.openxmlformats.org/officeDocument/2006/relationships/slide" Id="rId12" Target="slides/slide7.xml"/><Relationship Type="http://schemas.openxmlformats.org/officeDocument/2006/relationships/theme" Id="rId1" Target="theme/theme3.xml"/><Relationship Type="http://schemas.openxmlformats.org/officeDocument/2006/relationships/slide" Id="rId13" Target="slides/slide8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5.xml"/><Relationship Type="http://schemas.openxmlformats.org/officeDocument/2006/relationships/tableStyles" Id="rId3" Target="tableStyles.xml"/><Relationship Type="http://schemas.openxmlformats.org/officeDocument/2006/relationships/slide" Id="rId11" Target="slides/slide6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33" id="3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5" id="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6" id="4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7" id="4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2" id="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3" id="5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54" id="5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9" id="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0" id="6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1" id="6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66" id="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7" id="6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8" id="6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2" id="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3" id="7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74" id="7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0" id="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1" id="8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82" id="8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7" id="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8" id="8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89" id="8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93" id="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4" id="9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95" id="9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 rot="10800000" flipH="1">
            <a:off y="4124512" x="0"/>
            <a:ext cy="949799" cx="845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9" id="9"/>
          <p:cNvSpPr txBox="1"/>
          <p:nvPr>
            <p:ph type="ctrTitle"/>
          </p:nvPr>
        </p:nvSpPr>
        <p:spPr>
          <a:xfrm>
            <a:off y="1734342" x="685800"/>
            <a:ext cy="22454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" id="10"/>
          <p:cNvSpPr txBox="1"/>
          <p:nvPr>
            <p:ph type="subTitle" idx="1"/>
          </p:nvPr>
        </p:nvSpPr>
        <p:spPr>
          <a:xfrm>
            <a:off y="4124476" x="685800"/>
            <a:ext cy="9497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i="0" baseline="0" strike="noStrike" sz="3000" b="1" cap="none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1" id="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" id="12"/>
          <p:cNvSpPr/>
          <p:nvPr/>
        </p:nvSpPr>
        <p:spPr>
          <a:xfrm>
            <a:off y="274636" x="0"/>
            <a:ext cy="15543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3" id="13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lt1"/>
                </a:solidFill>
              </a:defRPr>
            </a:lvl1pPr>
            <a:lvl2pPr rtl="0">
              <a:defRPr>
                <a:solidFill>
                  <a:schemeClr val="lt1"/>
                </a:solidFill>
              </a:defRPr>
            </a:lvl2pPr>
            <a:lvl3pPr rtl="0">
              <a:defRPr>
                <a:solidFill>
                  <a:schemeClr val="lt1"/>
                </a:solidFill>
              </a:defRPr>
            </a:lvl3pPr>
            <a:lvl4pPr rtl="0">
              <a:defRPr>
                <a:solidFill>
                  <a:schemeClr val="lt1"/>
                </a:solidFill>
              </a:defRPr>
            </a:lvl4pPr>
            <a:lvl5pPr rtl="0">
              <a:defRPr>
                <a:solidFill>
                  <a:schemeClr val="lt1"/>
                </a:solidFill>
              </a:defRPr>
            </a:lvl5pPr>
            <a:lvl6pPr rtl="0">
              <a:defRPr>
                <a:solidFill>
                  <a:schemeClr val="lt1"/>
                </a:solidFill>
              </a:defRPr>
            </a:lvl6pPr>
            <a:lvl7pPr rtl="0">
              <a:defRPr>
                <a:solidFill>
                  <a:schemeClr val="lt1"/>
                </a:solidFill>
              </a:defRPr>
            </a:lvl7pPr>
            <a:lvl8pPr rtl="0">
              <a:defRPr>
                <a:solidFill>
                  <a:schemeClr val="lt1"/>
                </a:solidFill>
              </a:defRPr>
            </a:lvl8pPr>
            <a:lvl9pPr rtl="0"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name="Shape 14" id="14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5" id="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" id="16"/>
          <p:cNvSpPr/>
          <p:nvPr/>
        </p:nvSpPr>
        <p:spPr>
          <a:xfrm>
            <a:off y="274636" x="0"/>
            <a:ext cy="15543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7" id="17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8" id="18"/>
          <p:cNvSpPr txBox="1"/>
          <p:nvPr>
            <p:ph type="body" idx="1"/>
          </p:nvPr>
        </p:nvSpPr>
        <p:spPr>
          <a:xfrm>
            <a:off y="1947332" x="457200"/>
            <a:ext cy="4620299" cx="40302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9" id="19"/>
          <p:cNvSpPr txBox="1"/>
          <p:nvPr>
            <p:ph type="body" idx="2"/>
          </p:nvPr>
        </p:nvSpPr>
        <p:spPr>
          <a:xfrm>
            <a:off y="1949211" x="4656667"/>
            <a:ext cy="4620299" cx="40302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0" id="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1" id="21"/>
          <p:cNvSpPr/>
          <p:nvPr/>
        </p:nvSpPr>
        <p:spPr>
          <a:xfrm>
            <a:off y="274636" x="0"/>
            <a:ext cy="15543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2" id="22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23" id="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4" id="24"/>
          <p:cNvSpPr/>
          <p:nvPr/>
        </p:nvSpPr>
        <p:spPr>
          <a:xfrm>
            <a:off y="5875078" x="0"/>
            <a:ext cy="692700" cx="868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5" id="25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i="0" sz="2400" b="1">
                <a:solidFill>
                  <a:schemeClr val="lt1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i="0" sz="2400" b="1">
                <a:solidFill>
                  <a:schemeClr val="lt1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i="0" sz="2400" b="1">
                <a:solidFill>
                  <a:schemeClr val="lt1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i="0" sz="2400" b="1">
                <a:solidFill>
                  <a:schemeClr val="lt1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i="0" sz="2400" b="1">
                <a:solidFill>
                  <a:schemeClr val="lt1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i="0" sz="2400" b="1">
                <a:solidFill>
                  <a:schemeClr val="lt1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i="0" sz="2400" b="1">
                <a:solidFill>
                  <a:schemeClr val="lt1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i="0" sz="2400" b="1">
                <a:solidFill>
                  <a:schemeClr val="lt1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i="0" sz="2400" b="1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gif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7.jpg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3.jpg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gif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6.png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1.jpg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Relationship Type="http://schemas.openxmlformats.org/officeDocument/2006/relationships/image" Id="rId4" Target="../media/image05.jpg"/><Relationship Type="http://schemas.openxmlformats.org/officeDocument/2006/relationships/image" Id="rId3" Target="../media/image04.jpg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2.jpg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27" id="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8" id="28"/>
          <p:cNvSpPr txBox="1"/>
          <p:nvPr>
            <p:ph type="ctrTitle"/>
          </p:nvPr>
        </p:nvSpPr>
        <p:spPr>
          <a:xfrm>
            <a:off y="1734342" x="685800"/>
            <a:ext cy="2245499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sz="8000" b="0">
                <a:latin typeface="Limelight"/>
                <a:ea typeface="Limelight"/>
                <a:cs typeface="Limelight"/>
                <a:sym typeface="Limelight"/>
              </a:rPr>
              <a:t>Pneumonia</a:t>
            </a:r>
          </a:p>
        </p:txBody>
      </p:sp>
      <p:sp>
        <p:nvSpPr>
          <p:cNvPr name="Shape 29" id="29"/>
          <p:cNvSpPr txBox="1"/>
          <p:nvPr>
            <p:ph type="subTitle" idx="1"/>
          </p:nvPr>
        </p:nvSpPr>
        <p:spPr>
          <a:xfrm>
            <a:off y="4124476" x="685800"/>
            <a:ext cy="949799" cx="77724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/>
              <a:t>By Adrian Kelly</a:t>
            </a:r>
          </a:p>
        </p:txBody>
      </p:sp>
      <p:sp>
        <p:nvSpPr>
          <p:cNvPr name="Shape 30" id="30"/>
          <p:cNvSpPr/>
          <p:nvPr/>
        </p:nvSpPr>
        <p:spPr>
          <a:xfrm>
            <a:off y="148382" x="5036560"/>
            <a:ext cy="2555748" cx="39663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34" id="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5" id="35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What is Pneumonia?</a:t>
            </a:r>
          </a:p>
        </p:txBody>
      </p:sp>
      <p:sp>
        <p:nvSpPr>
          <p:cNvPr name="Shape 36" id="36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572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/>
              <a:t>Lung Infection</a:t>
            </a:r>
          </a:p>
          <a:p>
            <a:pPr indent="-4572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/>
              <a:t>Bacteria, viruses or fungi</a:t>
            </a:r>
          </a:p>
          <a:p>
            <a:pPr indent="-4572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/>
              <a:t>Leading cause of child deaths</a:t>
            </a:r>
          </a:p>
          <a:p>
            <a:pPr indent="-4572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/>
              <a:t>Most deadly viral infection</a:t>
            </a:r>
          </a:p>
        </p:txBody>
      </p:sp>
      <p:sp>
        <p:nvSpPr>
          <p:cNvPr name="Shape 37" id="37"/>
          <p:cNvSpPr/>
          <p:nvPr/>
        </p:nvSpPr>
        <p:spPr>
          <a:xfrm>
            <a:off y="4020735" x="6532539"/>
            <a:ext cy="2546895" cx="215425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Signs and Symptoms</a:t>
            </a:r>
          </a:p>
        </p:txBody>
      </p:sp>
      <p:sp>
        <p:nvSpPr>
          <p:cNvPr name="Shape 43" id="43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Fever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Nausea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Weakness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Chest pain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Wheezing cough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Trouble breathing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Excess mucus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Coughing blood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Vomiting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Hypothermia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Convulsions</a:t>
            </a:r>
          </a:p>
        </p:txBody>
      </p:sp>
      <p:sp>
        <p:nvSpPr>
          <p:cNvPr name="Shape 44" id="44"/>
          <p:cNvSpPr/>
          <p:nvPr/>
        </p:nvSpPr>
        <p:spPr>
          <a:xfrm>
            <a:off y="2757632" x="4876800"/>
            <a:ext cy="3810000" cx="3810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8" id="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9" id="49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Symptom Causes</a:t>
            </a:r>
          </a:p>
        </p:txBody>
      </p:sp>
      <p:sp>
        <p:nvSpPr>
          <p:cNvPr name="Shape 50" id="50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Inflammation and irritation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Abcesses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Fluid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Infection</a:t>
            </a:r>
          </a:p>
        </p:txBody>
      </p:sp>
      <p:sp>
        <p:nvSpPr>
          <p:cNvPr name="Shape 51" id="51"/>
          <p:cNvSpPr/>
          <p:nvPr/>
        </p:nvSpPr>
        <p:spPr>
          <a:xfrm>
            <a:off y="3710082" x="3924300"/>
            <a:ext cy="3067050" cx="4762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55" id="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6" id="56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Types</a:t>
            </a:r>
          </a:p>
        </p:txBody>
      </p:sp>
      <p:sp>
        <p:nvSpPr>
          <p:cNvPr name="Shape 57" id="57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Bacterial (Strep, Pneumococcus, Pertussis)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Viral (Flu, RSV, Chickenpox, Measles)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Fungal (Pneumocystis)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Parasitic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Lobar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Bronchial</a:t>
            </a:r>
          </a:p>
          <a:p>
            <a:pPr indent="-419100" marL="45720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Interstitial</a:t>
            </a:r>
          </a:p>
        </p:txBody>
      </p:sp>
      <p:sp>
        <p:nvSpPr>
          <p:cNvPr name="Shape 58" id="58"/>
          <p:cNvSpPr/>
          <p:nvPr/>
        </p:nvSpPr>
        <p:spPr>
          <a:xfrm>
            <a:off y="3502667" x="4606162"/>
            <a:ext cy="3064964" cx="40806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Treatment</a:t>
            </a:r>
          </a:p>
        </p:txBody>
      </p:sp>
      <p:sp>
        <p:nvSpPr>
          <p:cNvPr name="Shape 64" id="64"/>
          <p:cNvSpPr/>
          <p:nvPr/>
        </p:nvSpPr>
        <p:spPr>
          <a:xfrm>
            <a:off y="4224482" x="6324600"/>
            <a:ext cy="2343150" cx="2362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65" id="65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Rest and water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Identification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Antibiotics and Antivirals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Anti-inflamatories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Mucolytics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Antipyretics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69" id="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0" id="70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Causes</a:t>
            </a:r>
          </a:p>
        </p:txBody>
      </p:sp>
      <p:sp>
        <p:nvSpPr>
          <p:cNvPr name="Shape 71" id="71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Clr>
                <a:srgbClr val="000000"/>
              </a:buClr>
              <a:buSzPct val="36666"/>
              <a:buNone/>
            </a:pPr>
            <a:r>
              <a:rPr lang="en"/>
              <a:t>Weak immune system: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Children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Elderly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Smokers and asthma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Diabetes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Other diseases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Hospitals (HCAP, HAP, VAP)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Indoor air pollution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Alergens and chemicals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75" id="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6" id="76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Prevention</a:t>
            </a:r>
          </a:p>
        </p:txBody>
      </p:sp>
      <p:sp>
        <p:nvSpPr>
          <p:cNvPr name="Shape 77" id="77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Vaccines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Cleaning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Keep healthy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World Pneumonia Day: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November 12</a:t>
            </a:r>
          </a:p>
        </p:txBody>
      </p:sp>
      <p:sp>
        <p:nvSpPr>
          <p:cNvPr name="Shape 78" id="78"/>
          <p:cNvSpPr/>
          <p:nvPr/>
        </p:nvSpPr>
        <p:spPr>
          <a:xfrm>
            <a:off y="4654935" x="3617575"/>
            <a:ext cy="2107606" cx="29700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79" id="79"/>
          <p:cNvSpPr/>
          <p:nvPr/>
        </p:nvSpPr>
        <p:spPr>
          <a:xfrm>
            <a:off y="1947332" x="6157841"/>
            <a:ext cy="2509777" cx="252895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83" id="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4" id="84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Famous People</a:t>
            </a:r>
          </a:p>
        </p:txBody>
      </p:sp>
      <p:sp>
        <p:nvSpPr>
          <p:cNvPr name="Shape 85" id="85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Freddie Mercury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Leo Tolstoy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Beethoven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Fred Astaire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James Buchanan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Groucho Marx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John Muir</a:t>
            </a:r>
          </a:p>
        </p:txBody>
      </p:sp>
      <p:sp>
        <p:nvSpPr>
          <p:cNvPr name="Shape 86" id="86"/>
          <p:cNvSpPr/>
          <p:nvPr/>
        </p:nvSpPr>
        <p:spPr>
          <a:xfrm>
            <a:off y="2757595" x="4255413"/>
            <a:ext cy="3810036" cx="44313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90" id="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1" id="91"/>
          <p:cNvSpPr txBox="1"/>
          <p:nvPr>
            <p:ph type="title"/>
          </p:nvPr>
        </p:nvSpPr>
        <p:spPr>
          <a:xfrm>
            <a:off y="274637" x="457200"/>
            <a:ext cy="15221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0">
                <a:latin typeface="Arvo"/>
                <a:ea typeface="Arvo"/>
                <a:cs typeface="Arvo"/>
                <a:sym typeface="Arvo"/>
              </a:rPr>
              <a:t>Sources</a:t>
            </a:r>
          </a:p>
        </p:txBody>
      </p:sp>
      <p:sp>
        <p:nvSpPr>
          <p:cNvPr name="Shape 92" id="92"/>
          <p:cNvSpPr txBox="1"/>
          <p:nvPr>
            <p:ph type="body" idx="1"/>
          </p:nvPr>
        </p:nvSpPr>
        <p:spPr>
          <a:xfrm>
            <a:off y="1947332" x="457200"/>
            <a:ext cy="4620299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 sz="1800"/>
              <a:t>cdc.gov/Features/Pneumonia/</a:t>
            </a:r>
          </a:p>
          <a:p>
            <a:pPr rtl="0" lvl="0">
              <a:buNone/>
            </a:pPr>
            <a:r>
              <a:rPr lang="en" sz="1800"/>
              <a:t>cdc.gov/nchs/fastats/pneumonia.htm</a:t>
            </a:r>
          </a:p>
          <a:p>
            <a:pPr rtl="0" lvl="0">
              <a:buNone/>
            </a:pPr>
            <a:r>
              <a:rPr lang="en" sz="1800"/>
              <a:t>cdc.gov/mmwr/preview/mmwrhtml/mm6133a4.htm?s_cid=mm6133a4_w</a:t>
            </a:r>
          </a:p>
          <a:p>
            <a:pPr rtl="0" lvl="0">
              <a:buNone/>
            </a:pPr>
            <a:r>
              <a:rPr lang="en" sz="1800"/>
              <a:t>lung.org/lung-disease/pneumonia/</a:t>
            </a:r>
          </a:p>
          <a:p>
            <a:pPr rtl="0" lvl="0">
              <a:buNone/>
            </a:pPr>
            <a:r>
              <a:rPr lang="en" sz="1800"/>
              <a:t>who.int/mediacentre/factsheets/fs331/en/</a:t>
            </a:r>
          </a:p>
          <a:p>
            <a:pPr rtl="0" lvl="0">
              <a:buNone/>
            </a:pPr>
            <a:r>
              <a:rPr lang="en" sz="1800"/>
              <a:t>who.int/topics/pneumococcal_infections/en/</a:t>
            </a:r>
          </a:p>
          <a:p>
            <a:pPr rtl="0" lvl="0">
              <a:buNone/>
            </a:pPr>
            <a:r>
              <a:rPr lang="en" sz="1800"/>
              <a:t>webmd.com/lung/viral-pneumonia</a:t>
            </a:r>
          </a:p>
          <a:p>
            <a:pPr rtl="0" lvl="0">
              <a:buNone/>
            </a:pPr>
            <a:r>
              <a:rPr lang="en" sz="1800"/>
              <a:t>medicinembbs.blogspot.com/2011/01/types-of-pneumonia.html</a:t>
            </a:r>
          </a:p>
          <a:p>
            <a:pPr rtl="0" lvl="0">
              <a:buNone/>
            </a:pPr>
            <a:r>
              <a:rPr lang="en" sz="1800"/>
              <a:t>healthoncare.com/pneumonia-inflammation-of-the-lungs.html</a:t>
            </a:r>
          </a:p>
          <a:p>
            <a:pPr rtl="0" lvl="0">
              <a:buNone/>
            </a:pPr>
            <a:r>
              <a:rPr lang="en" sz="1800"/>
              <a:t>umm.edu/patiented/articles/how_serious_pneumonia_000064_4.htm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